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6" r:id="rId3"/>
    <p:sldId id="322" r:id="rId4"/>
    <p:sldId id="323" r:id="rId5"/>
    <p:sldId id="259" r:id="rId6"/>
    <p:sldId id="314" r:id="rId7"/>
    <p:sldId id="327" r:id="rId8"/>
    <p:sldId id="309" r:id="rId9"/>
    <p:sldId id="317" r:id="rId10"/>
    <p:sldId id="326" r:id="rId11"/>
    <p:sldId id="311" r:id="rId12"/>
    <p:sldId id="318" r:id="rId13"/>
    <p:sldId id="328" r:id="rId14"/>
    <p:sldId id="313" r:id="rId15"/>
    <p:sldId id="320" r:id="rId16"/>
    <p:sldId id="329" r:id="rId17"/>
    <p:sldId id="312" r:id="rId18"/>
    <p:sldId id="319" r:id="rId19"/>
    <p:sldId id="331" r:id="rId20"/>
    <p:sldId id="334" r:id="rId21"/>
    <p:sldId id="310" r:id="rId22"/>
    <p:sldId id="316" r:id="rId23"/>
    <p:sldId id="332" r:id="rId24"/>
    <p:sldId id="333" r:id="rId2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orient="horz" pos="142">
          <p15:clr>
            <a:srgbClr val="A4A3A4"/>
          </p15:clr>
        </p15:guide>
        <p15:guide id="7" orient="horz" pos="4178">
          <p15:clr>
            <a:srgbClr val="A4A3A4"/>
          </p15:clr>
        </p15:guide>
        <p15:guide id="8" pos="272">
          <p15:clr>
            <a:srgbClr val="A4A3A4"/>
          </p15:clr>
        </p15:guide>
        <p15:guide id="9" pos="5488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  <p15:guide id="13" pos="3288">
          <p15:clr>
            <a:srgbClr val="A4A3A4"/>
          </p15:clr>
        </p15:guide>
        <p15:guide id="14" pos="3379">
          <p15:clr>
            <a:srgbClr val="A4A3A4"/>
          </p15:clr>
        </p15:guide>
        <p15:guide id="15" pos="3719">
          <p15:clr>
            <a:srgbClr val="A4A3A4"/>
          </p15:clr>
        </p15:guide>
        <p15:guide id="16" pos="3810">
          <p15:clr>
            <a:srgbClr val="A4A3A4"/>
          </p15:clr>
        </p15:guide>
        <p15:guide id="17" pos="4173">
          <p15:clr>
            <a:srgbClr val="A4A3A4"/>
          </p15:clr>
        </p15:guide>
        <p15:guide id="18" pos="4263">
          <p15:clr>
            <a:srgbClr val="A4A3A4"/>
          </p15:clr>
        </p15:guide>
        <p15:guide id="19" pos="4604">
          <p15:clr>
            <a:srgbClr val="A4A3A4"/>
          </p15:clr>
        </p15:guide>
        <p15:guide id="20" pos="4694">
          <p15:clr>
            <a:srgbClr val="A4A3A4"/>
          </p15:clr>
        </p15:guide>
        <p15:guide id="21" pos="5057">
          <p15:clr>
            <a:srgbClr val="A4A3A4"/>
          </p15:clr>
        </p15:guide>
        <p15:guide id="22" pos="5148">
          <p15:clr>
            <a:srgbClr val="A4A3A4"/>
          </p15:clr>
        </p15:guide>
        <p15:guide id="23" pos="2472">
          <p15:clr>
            <a:srgbClr val="A4A3A4"/>
          </p15:clr>
        </p15:guide>
        <p15:guide id="24" pos="2381">
          <p15:clr>
            <a:srgbClr val="A4A3A4"/>
          </p15:clr>
        </p15:guide>
        <p15:guide id="25" pos="2041">
          <p15:clr>
            <a:srgbClr val="A4A3A4"/>
          </p15:clr>
        </p15:guide>
        <p15:guide id="26" pos="1950">
          <p15:clr>
            <a:srgbClr val="A4A3A4"/>
          </p15:clr>
        </p15:guide>
        <p15:guide id="27" pos="1587">
          <p15:clr>
            <a:srgbClr val="A4A3A4"/>
          </p15:clr>
        </p15:guide>
        <p15:guide id="28" pos="1497">
          <p15:clr>
            <a:srgbClr val="A4A3A4"/>
          </p15:clr>
        </p15:guide>
        <p15:guide id="29" pos="1156">
          <p15:clr>
            <a:srgbClr val="A4A3A4"/>
          </p15:clr>
        </p15:guide>
        <p15:guide id="30" pos="1066">
          <p15:clr>
            <a:srgbClr val="A4A3A4"/>
          </p15:clr>
        </p15:guide>
        <p15:guide id="31" pos="703">
          <p15:clr>
            <a:srgbClr val="A4A3A4"/>
          </p15:clr>
        </p15:guide>
        <p15:guide id="32" pos="612">
          <p15:clr>
            <a:srgbClr val="A4A3A4"/>
          </p15:clr>
        </p15:guide>
        <p15:guide id="33" pos="136">
          <p15:clr>
            <a:srgbClr val="A4A3A4"/>
          </p15:clr>
        </p15:guide>
        <p15:guide id="34" pos="5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537"/>
    <a:srgbClr val="EB829B"/>
    <a:srgbClr val="FFFFFF"/>
    <a:srgbClr val="000000"/>
    <a:srgbClr val="006E6E"/>
    <a:srgbClr val="BEC3C8"/>
    <a:srgbClr val="8C9196"/>
    <a:srgbClr val="2D373C"/>
    <a:srgbClr val="1EA5A5"/>
    <a:srgbClr val="A5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5" d="100"/>
          <a:sy n="135" d="100"/>
        </p:scale>
        <p:origin x="924" y="126"/>
      </p:cViewPr>
      <p:guideLst>
        <p:guide orient="horz" pos="3929"/>
        <p:guide orient="horz" pos="255"/>
        <p:guide orient="horz" pos="958"/>
        <p:guide orient="horz" pos="4065"/>
        <p:guide orient="horz" pos="4110"/>
        <p:guide orient="horz" pos="142"/>
        <p:guide orient="horz" pos="4178"/>
        <p:guide pos="272"/>
        <p:guide pos="5488"/>
        <p:guide pos="2880"/>
        <p:guide pos="2835"/>
        <p:guide pos="2925"/>
        <p:guide pos="3288"/>
        <p:guide pos="3379"/>
        <p:guide pos="3719"/>
        <p:guide pos="3810"/>
        <p:guide pos="4173"/>
        <p:guide pos="4263"/>
        <p:guide pos="4604"/>
        <p:guide pos="4694"/>
        <p:guide pos="5057"/>
        <p:guide pos="5148"/>
        <p:guide pos="2472"/>
        <p:guide pos="2381"/>
        <p:guide pos="2041"/>
        <p:guide pos="1950"/>
        <p:guide pos="1587"/>
        <p:guide pos="1497"/>
        <p:guide pos="1156"/>
        <p:guide pos="1066"/>
        <p:guide pos="703"/>
        <p:guide pos="612"/>
        <p:guide pos="136"/>
        <p:guide pos="5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4FEB8E-57CB-43C0-BEF7-4F4116A5252C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53D58F-CC03-47C4-AC79-D3C984A615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8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25423"/>
            <a:ext cx="8928100" cy="48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50" y="1376363"/>
            <a:ext cx="777240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550" y="2564904"/>
            <a:ext cx="680085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1" y="382946"/>
            <a:ext cx="1628546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7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8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25425"/>
            <a:ext cx="8928100" cy="277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50" y="1376363"/>
            <a:ext cx="777240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550" y="2564904"/>
            <a:ext cx="680085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1" y="382946"/>
            <a:ext cx="1628546" cy="568757"/>
          </a:xfrm>
          <a:prstGeom prst="rect">
            <a:avLst/>
          </a:prstGeom>
        </p:spPr>
      </p:pic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215900" y="2997200"/>
            <a:ext cx="8712200" cy="36353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240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16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6192838" cy="39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767513" y="1520825"/>
            <a:ext cx="1944687" cy="47164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3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799" y="1520824"/>
            <a:ext cx="4068763" cy="259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7" y="1520825"/>
            <a:ext cx="4068763" cy="259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643437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5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901714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3240088" y="1520825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3240088" y="4901715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048374" y="1524273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6048374" y="4905163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05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404813"/>
            <a:ext cx="8280400" cy="511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1801" y="5625244"/>
            <a:ext cx="8280400" cy="612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12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Vollflä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52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520826"/>
            <a:ext cx="8280200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800" y="6524626"/>
            <a:ext cx="2159000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Titel Vortrag, Autor, DD.MM.YY 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660232" y="6525344"/>
            <a:ext cx="1908212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ctr">
              <a:defRPr sz="6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de-CH" dirty="0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525344"/>
            <a:ext cx="143756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32000" y="6453188"/>
            <a:ext cx="8280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54" r:id="rId9"/>
    <p:sldLayoutId id="2147483655" r:id="rId10"/>
  </p:sldLayoutIdLst>
  <p:hf hd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lickr.com/photos/prabhuclicks/7746786724/in/photolist-9cwjZU-7sRY4z-XBb3yt-9qCBz2-9Tqpmf-dGGmcw-bsaYWE-pBC2qe-cjLndw-PS3CBC-4jhuFQ-WMkDG7-n4Sadi-QVWkpf-FfSpm-4nt9oT-r4wdNU-cNyiNm-84vgZg-7sVUad-d1CSmm-dEUK6X-9ZSbAX-782Qwd-E5npEi-SE4xKk-9jG7JJ-2i6tBe6-9nnCLf-Mv9yEj-8eJqB5-v58U4W-dnmVBc-FiipH-bCjFMc-qw3mfL-ddC8p-GkrGpE-aDRV6R-L2V2i5-6prp8S-YXNaH1-58WnPQ-nsu6yy-NFwqtm-AJz2vu-dCq7YE-dCnJyo-4Y3nC8-avgAEZ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upload.wikimedia.org/wikipedia/commons/d/dd/Earth_layers_model.pn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flickr.com/photos/vbalson/49336651987/in/photolist-2iaHeLP-RgD3rs-KfpQKh-2hH3ouK-hnLMG-NbuVp-P4N5R1-3mKhr-9WeuXm-9k845Q-qjsaSP-4eHfUE-PDkGH-5Bgugg-a6NvxH-nnrfuL-n8b57c-5Cqhs-Xkkh6b-yH5Pd-64jqVV-QuwqYu-25Yatbe-AJCeM1-RzTeca-26eJm7D-eiG15y-AiKAW-2gmUKA5-6Xcznq-2i2sFah-2gEymVT-2i5ybQw-22G2pEy-2i89ffn-23MuoGv-ehfYM4-sUqayC-ZaLRf1-btS3dj-HgroR4-2gLF81E-mZKxqT-LjwgVz-8rBna6-7nwjhQ-djK4NR-HVHyU-55ToT8-22oUKRe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flickr.com/photos/jhnmcc/44184368852/in/photolist-2ajqruY-2aLXHP5-qkcUcE-2hB5n6R-Pv5JYi-2e5ZGpr-Z2P4Sh-7L5BWw-ai6kGS-2aCzwy1-FwKKfE-2gSG4XH-4Bk6aQ-Tjh33w-TpFwNx-2dqKcgu-jsiXH2-8sLRs6-t2Nanm-5wr2jm-X1K4bg-CJhpkQ-22b1qQu-2hyex2F-wZdbz1-25esimN-oAtx12-28VPDFy-C4Fc4G-XQGyYu-SygPFn-H5viAM-2eimpHd-W7mt9g-4gokgC-29mb7Ue-yQCPn-8wLVHY-23sZ9XH-25huiEc-22n1YMm-SWb4QV-2htSmLx-BKePCG-28SbT97-2hGL7wf-2ebSD9n-rFjWFW-29W891P-22srUqZ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xfordreference.com/view/10.1093/acref/9780191826757.001.0001/acref-9780191826757" TargetMode="External"/><Relationship Id="rId3" Type="http://schemas.openxmlformats.org/officeDocument/2006/relationships/hyperlink" Target="https://www.oxfordreference.com/view/10.1093/acref/9780198569510.001.0001/acref-9780198569510" TargetMode="External"/><Relationship Id="rId7" Type="http://schemas.openxmlformats.org/officeDocument/2006/relationships/hyperlink" Target="https://www.oxfordreference.com/view/10.1093/acref/9780191816826.001.0001/acref-9780191816826" TargetMode="External"/><Relationship Id="rId2" Type="http://schemas.openxmlformats.org/officeDocument/2006/relationships/hyperlink" Target="https://www.oxfordreference.com/view/10.1093/acref/9780199657681.001.0001/acref-978019965768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xfordreference.com/view/10.1093/acref/9780191843273.001.0001/acref-9780191843273" TargetMode="External"/><Relationship Id="rId5" Type="http://schemas.openxmlformats.org/officeDocument/2006/relationships/hyperlink" Target="https://www.oxfordreference.com/view/10.1093/acref/9780191823534.001.0001/acref-9780191823534" TargetMode="External"/><Relationship Id="rId10" Type="http://schemas.openxmlformats.org/officeDocument/2006/relationships/hyperlink" Target="https://psychologydictionary.org/" TargetMode="External"/><Relationship Id="rId4" Type="http://schemas.openxmlformats.org/officeDocument/2006/relationships/hyperlink" Target="https://www.oxfordreference.com/view/10.1093/acref/9780198662242.001.0001/acref-9780198662242" TargetMode="External"/><Relationship Id="rId9" Type="http://schemas.openxmlformats.org/officeDocument/2006/relationships/hyperlink" Target="https://dorsch.hogref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hSAtA1H-4A" TargetMode="External"/><Relationship Id="rId2" Type="http://schemas.openxmlformats.org/officeDocument/2006/relationships/hyperlink" Target="https://de.wikipedia.org/wiki/George_Bool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e.wikipedia.org/wiki/George_Bool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e.wikipedia.org/wiki/George_Bool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lickr.com/photos/dalli/2815998008/in/photolist-5hQJ6N-5hYJGC-5hTmhp-5hXUfb-5hTh3B-5hLbMK-5hY4AA-5hXLPN-5hTLeB-5hR1p7-5hLfdX-5hR8rm-5hTLeP-5hT5HX-5hQub1-5hTFF6-5hTmhv-5hY4B1-5hLWvi-5hRjbL-5hTh3k-5hXUfo-5hQuaC-5hXm61-5hTh3v-5hXUfd-5hXKGS-5hXLPu-5hY6T1-5hY4AS-5hQuaL-5hResh-5hTLf8-5hYJGy-5hY4AL-5hR1oY-5hT5HB-5hT5HM-5hXUf9-5hXm6j-HEooLw-5hTLeZ-5hYJGY-5hQuaU-5hQpX3-5hQpWW-5hQDDA-x3yN8C-5hT5HT-5hT4EZ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Suchstrategien: erfolgreich in Datenbanken recherchieren</a:t>
            </a:r>
            <a:br>
              <a:rPr lang="de-CH" dirty="0"/>
            </a:br>
            <a:endParaRPr lang="de-CH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550" y="2564904"/>
            <a:ext cx="7056834" cy="324036"/>
          </a:xfrm>
        </p:spPr>
        <p:txBody>
          <a:bodyPr/>
          <a:lstStyle/>
          <a:p>
            <a:r>
              <a:rPr lang="de-CH" dirty="0" smtClean="0"/>
              <a:t>Coffee </a:t>
            </a:r>
            <a:r>
              <a:rPr lang="de-CH" dirty="0" err="1" smtClean="0"/>
              <a:t>Lecture</a:t>
            </a:r>
            <a:r>
              <a:rPr lang="de-CH" dirty="0" smtClean="0"/>
              <a:t>, </a:t>
            </a:r>
            <a:r>
              <a:rPr lang="de-CH" dirty="0" smtClean="0"/>
              <a:t>0</a:t>
            </a:r>
            <a:r>
              <a:rPr lang="de-CH" dirty="0" smtClean="0"/>
              <a:t>1.10.2020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45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Quick &amp; </a:t>
            </a:r>
            <a:r>
              <a:rPr lang="de-CH" dirty="0" err="1" smtClean="0"/>
              <a:t>Dirty</a:t>
            </a:r>
            <a:r>
              <a:rPr lang="de-CH" dirty="0" smtClean="0"/>
              <a:t> Approach (Basic Search)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78336"/>
            <a:ext cx="6448425" cy="118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2636912"/>
            <a:ext cx="4716985" cy="13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09" y="4160832"/>
            <a:ext cx="7018869" cy="1116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09" y="5481075"/>
            <a:ext cx="7553887" cy="79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7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«Most </a:t>
            </a:r>
            <a:r>
              <a:rPr lang="de-CH" dirty="0" err="1" smtClean="0"/>
              <a:t>Specific</a:t>
            </a:r>
            <a:r>
              <a:rPr lang="de-CH" dirty="0" smtClean="0"/>
              <a:t> </a:t>
            </a:r>
            <a:r>
              <a:rPr lang="de-CH" dirty="0" err="1" smtClean="0"/>
              <a:t>Facet</a:t>
            </a:r>
            <a:r>
              <a:rPr lang="de-CH" dirty="0" smtClean="0"/>
              <a:t> First» - Approach</a:t>
            </a:r>
            <a:endParaRPr lang="de-CH" dirty="0"/>
          </a:p>
        </p:txBody>
      </p:sp>
      <p:pic>
        <p:nvPicPr>
          <p:cNvPr id="7" name="Inhaltsplatzhalt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1125784"/>
            <a:ext cx="5955793" cy="4716463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58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«Most </a:t>
            </a:r>
            <a:r>
              <a:rPr lang="de-CH" dirty="0" err="1" smtClean="0"/>
              <a:t>Specific</a:t>
            </a:r>
            <a:r>
              <a:rPr lang="de-CH" dirty="0" smtClean="0"/>
              <a:t> </a:t>
            </a:r>
            <a:r>
              <a:rPr lang="de-CH" dirty="0" err="1" smtClean="0"/>
              <a:t>Facet</a:t>
            </a:r>
            <a:r>
              <a:rPr lang="de-CH" dirty="0" smtClean="0"/>
              <a:t> First» -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49672" y="1032886"/>
            <a:ext cx="2160240" cy="1112866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420152" y="2865831"/>
            <a:ext cx="2189760" cy="1139233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424152" y="4725144"/>
            <a:ext cx="2185760" cy="1080120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3203848" y="3184175"/>
            <a:ext cx="535400" cy="5025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12" name="Textfeld 11"/>
          <p:cNvSpPr txBox="1"/>
          <p:nvPr/>
        </p:nvSpPr>
        <p:spPr>
          <a:xfrm>
            <a:off x="4283968" y="1124744"/>
            <a:ext cx="4662128" cy="5328592"/>
          </a:xfrm>
          <a:prstGeom prst="rect">
            <a:avLst/>
          </a:prstGeom>
          <a:noFill/>
          <a:ln w="41275">
            <a:solidFill>
              <a:srgbClr val="D205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«Vom Kleinen zum Grossen»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Es werden themenspezifisch zusammengehörende Bereiche (Facetten) zur Fragestellung vorbereitet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Zuerst wird die Facette recherchiert, welche die spezifischsten Ergebnisse in Bezug auf die Gesamtfrage verspricht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Falls die Evaluation dieser Treffermenge keine zufriedenstellenden Ergebnisse liefert, wird eine nächste Facette recherchiert und mit der ersten kombiniert. So muss vielleicht gar nicht nach allen Facetten recherchiert werden </a:t>
            </a:r>
          </a:p>
          <a:p>
            <a:pPr>
              <a:lnSpc>
                <a:spcPts val="2200"/>
              </a:lnSpc>
            </a:pPr>
            <a:r>
              <a:rPr lang="de-CH" dirty="0" smtClean="0"/>
              <a:t>     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Geeignet vor allem bei Fragestellungen, die im Kernproblem relativ spezifische Suchbegriffe enthalten, bei denen nicht allzu grosse Treffermengen erwartet werden   </a:t>
            </a:r>
          </a:p>
          <a:p>
            <a:pPr>
              <a:lnSpc>
                <a:spcPts val="2200"/>
              </a:lnSpc>
            </a:pPr>
            <a:r>
              <a:rPr lang="de-CH" dirty="0"/>
              <a:t> </a:t>
            </a:r>
            <a:r>
              <a:rPr lang="de-CH" dirty="0" smtClean="0"/>
              <a:t>    </a:t>
            </a:r>
          </a:p>
        </p:txBody>
      </p:sp>
      <p:cxnSp>
        <p:nvCxnSpPr>
          <p:cNvPr id="14" name="Gerade Verbindung mit Pfeil 13"/>
          <p:cNvCxnSpPr>
            <a:stCxn id="7" idx="3"/>
            <a:endCxn id="10" idx="0"/>
          </p:cNvCxnSpPr>
          <p:nvPr/>
        </p:nvCxnSpPr>
        <p:spPr>
          <a:xfrm>
            <a:off x="2609912" y="1589319"/>
            <a:ext cx="861636" cy="159485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8" idx="3"/>
            <a:endCxn id="10" idx="1"/>
          </p:cNvCxnSpPr>
          <p:nvPr/>
        </p:nvCxnSpPr>
        <p:spPr>
          <a:xfrm flipV="1">
            <a:off x="2609912" y="3435447"/>
            <a:ext cx="593936" cy="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9" idx="3"/>
            <a:endCxn id="10" idx="2"/>
          </p:cNvCxnSpPr>
          <p:nvPr/>
        </p:nvCxnSpPr>
        <p:spPr>
          <a:xfrm flipV="1">
            <a:off x="2609912" y="3686718"/>
            <a:ext cx="861636" cy="157848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83568" y="1412776"/>
            <a:ext cx="14401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Erste Facette</a:t>
            </a:r>
            <a:endParaRPr lang="de-CH" dirty="0"/>
          </a:p>
        </p:txBody>
      </p:sp>
      <p:sp>
        <p:nvSpPr>
          <p:cNvPr id="29" name="Textfeld 28"/>
          <p:cNvSpPr txBox="1"/>
          <p:nvPr/>
        </p:nvSpPr>
        <p:spPr>
          <a:xfrm>
            <a:off x="683568" y="3291430"/>
            <a:ext cx="1584176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Zweite Facette</a:t>
            </a:r>
            <a:endParaRPr lang="de-CH" dirty="0"/>
          </a:p>
        </p:txBody>
      </p:sp>
      <p:sp>
        <p:nvSpPr>
          <p:cNvPr id="30" name="Textfeld 29"/>
          <p:cNvSpPr txBox="1"/>
          <p:nvPr/>
        </p:nvSpPr>
        <p:spPr>
          <a:xfrm>
            <a:off x="683568" y="5121188"/>
            <a:ext cx="14401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Dritte Facette</a:t>
            </a:r>
            <a:endParaRPr lang="de-CH" dirty="0"/>
          </a:p>
        </p:txBody>
      </p:sp>
      <p:sp>
        <p:nvSpPr>
          <p:cNvPr id="31" name="Textfeld 30"/>
          <p:cNvSpPr txBox="1"/>
          <p:nvPr/>
        </p:nvSpPr>
        <p:spPr>
          <a:xfrm>
            <a:off x="724676" y="4233817"/>
            <a:ext cx="14401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    (optional)</a:t>
            </a:r>
            <a:endParaRPr lang="de-CH" dirty="0"/>
          </a:p>
        </p:txBody>
      </p:sp>
      <p:sp>
        <p:nvSpPr>
          <p:cNvPr id="32" name="Textfeld 31"/>
          <p:cNvSpPr txBox="1"/>
          <p:nvPr/>
        </p:nvSpPr>
        <p:spPr>
          <a:xfrm>
            <a:off x="724676" y="6012998"/>
            <a:ext cx="14401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    (optional)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43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«Most </a:t>
            </a:r>
            <a:r>
              <a:rPr lang="de-CH" dirty="0" err="1" smtClean="0"/>
              <a:t>Specific</a:t>
            </a:r>
            <a:r>
              <a:rPr lang="de-CH" dirty="0" smtClean="0"/>
              <a:t> </a:t>
            </a:r>
            <a:r>
              <a:rPr lang="de-CH" dirty="0" err="1" smtClean="0"/>
              <a:t>Facet</a:t>
            </a:r>
            <a:r>
              <a:rPr lang="de-CH" dirty="0" smtClean="0"/>
              <a:t> First» -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7" y="1000233"/>
            <a:ext cx="8587743" cy="104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156" y="2204749"/>
            <a:ext cx="4185686" cy="41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54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</a:t>
            </a:r>
            <a:r>
              <a:rPr lang="de-CH" dirty="0" err="1" smtClean="0"/>
              <a:t>Successive</a:t>
            </a:r>
            <a:r>
              <a:rPr lang="de-CH" dirty="0" smtClean="0"/>
              <a:t> </a:t>
            </a:r>
            <a:r>
              <a:rPr lang="de-CH" dirty="0" err="1" smtClean="0"/>
              <a:t>Fractions</a:t>
            </a:r>
            <a:r>
              <a:rPr lang="de-CH" dirty="0" smtClean="0"/>
              <a:t>» – Approach</a:t>
            </a:r>
            <a:endParaRPr lang="de-CH" dirty="0"/>
          </a:p>
        </p:txBody>
      </p:sp>
      <p:pic>
        <p:nvPicPr>
          <p:cNvPr id="7" name="Inhaltsplatzhalt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02" y="1196752"/>
            <a:ext cx="4709597" cy="4716463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01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</a:t>
            </a:r>
            <a:r>
              <a:rPr lang="de-CH" dirty="0" err="1" smtClean="0"/>
              <a:t>Successive</a:t>
            </a:r>
            <a:r>
              <a:rPr lang="de-CH" dirty="0" smtClean="0"/>
              <a:t> </a:t>
            </a:r>
            <a:r>
              <a:rPr lang="de-CH" dirty="0" err="1" smtClean="0"/>
              <a:t>Fractions</a:t>
            </a:r>
            <a:r>
              <a:rPr lang="de-CH" dirty="0" smtClean="0"/>
              <a:t>» –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47212" y="1171152"/>
            <a:ext cx="1192792" cy="1901067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2020377" y="1421170"/>
            <a:ext cx="1008112" cy="1401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3408862" y="1575050"/>
            <a:ext cx="472713" cy="1093267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4259261" y="1870411"/>
            <a:ext cx="240731" cy="5025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cxnSp>
        <p:nvCxnSpPr>
          <p:cNvPr id="12" name="Gerade Verbindung mit Pfeil 11"/>
          <p:cNvCxnSpPr>
            <a:stCxn id="7" idx="3"/>
            <a:endCxn id="8" idx="1"/>
          </p:cNvCxnSpPr>
          <p:nvPr/>
        </p:nvCxnSpPr>
        <p:spPr>
          <a:xfrm flipV="1">
            <a:off x="1640004" y="2121685"/>
            <a:ext cx="380373" cy="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3"/>
            <a:endCxn id="9" idx="1"/>
          </p:cNvCxnSpPr>
          <p:nvPr/>
        </p:nvCxnSpPr>
        <p:spPr>
          <a:xfrm flipV="1">
            <a:off x="3028489" y="2121684"/>
            <a:ext cx="380373" cy="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9" idx="3"/>
            <a:endCxn id="10" idx="1"/>
          </p:cNvCxnSpPr>
          <p:nvPr/>
        </p:nvCxnSpPr>
        <p:spPr>
          <a:xfrm flipV="1">
            <a:off x="3881575" y="2121683"/>
            <a:ext cx="377686" cy="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788024" y="1124744"/>
            <a:ext cx="4032448" cy="4176464"/>
          </a:xfrm>
          <a:prstGeom prst="rect">
            <a:avLst/>
          </a:prstGeom>
          <a:noFill/>
          <a:ln w="41275">
            <a:solidFill>
              <a:srgbClr val="D205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Vom Grossen zum Kleinen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Über allgemeinere Begriffe wird zuerst eine grössere Treffermenge recherchiert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Diese wird dann durch Ausschluss nicht relevanter Begriffe oder Spezifizierung der Begriffsebene immer weiter eingeschränkt, bis nur noch relevante Dokumente vorhanden sind     </a:t>
            </a:r>
          </a:p>
          <a:p>
            <a:pPr>
              <a:lnSpc>
                <a:spcPts val="2200"/>
              </a:lnSpc>
            </a:pPr>
            <a:endParaRPr lang="de-CH" dirty="0" smtClean="0"/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Geeignet wenn </a:t>
            </a:r>
          </a:p>
          <a:p>
            <a:pPr>
              <a:lnSpc>
                <a:spcPts val="2200"/>
              </a:lnSpc>
            </a:pPr>
            <a:r>
              <a:rPr lang="de-CH" dirty="0"/>
              <a:t> </a:t>
            </a:r>
            <a:r>
              <a:rPr lang="de-CH" dirty="0" smtClean="0"/>
              <a:t>    a) von einem allgemeinen Thema </a:t>
            </a:r>
          </a:p>
          <a:p>
            <a:pPr>
              <a:lnSpc>
                <a:spcPts val="2200"/>
              </a:lnSpc>
            </a:pPr>
            <a:r>
              <a:rPr lang="de-CH" dirty="0"/>
              <a:t> </a:t>
            </a:r>
            <a:r>
              <a:rPr lang="de-CH" dirty="0" smtClean="0"/>
              <a:t>        ausgegangen wird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454490" y="5481926"/>
            <a:ext cx="8365981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b="1" u="sng" dirty="0" smtClean="0"/>
              <a:t>Suchanfrage:</a:t>
            </a:r>
            <a:r>
              <a:rPr lang="de-CH" dirty="0" smtClean="0"/>
              <a:t> 1. Begriff1 AND Begriff2</a:t>
            </a:r>
          </a:p>
          <a:p>
            <a:pPr>
              <a:lnSpc>
                <a:spcPts val="2200"/>
              </a:lnSpc>
            </a:pPr>
            <a:r>
              <a:rPr lang="de-CH" dirty="0"/>
              <a:t> </a:t>
            </a:r>
            <a:r>
              <a:rPr lang="de-CH" dirty="0" smtClean="0"/>
              <a:t>                       2. Begriff1 AND Begriff2 AND Begriff3</a:t>
            </a:r>
          </a:p>
          <a:p>
            <a:pPr>
              <a:lnSpc>
                <a:spcPts val="2200"/>
              </a:lnSpc>
            </a:pPr>
            <a:r>
              <a:rPr lang="de-CH" dirty="0"/>
              <a:t> </a:t>
            </a:r>
            <a:r>
              <a:rPr lang="de-CH" dirty="0" smtClean="0"/>
              <a:t>                       3. (Begriff1 AND Begriff2 AND Begriff3) NOT Begriff4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61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</a:t>
            </a:r>
            <a:r>
              <a:rPr lang="de-CH" dirty="0" err="1" smtClean="0"/>
              <a:t>Successive</a:t>
            </a:r>
            <a:r>
              <a:rPr lang="de-CH" dirty="0" smtClean="0"/>
              <a:t> </a:t>
            </a:r>
            <a:r>
              <a:rPr lang="de-CH" dirty="0" err="1" smtClean="0"/>
              <a:t>Fractions</a:t>
            </a:r>
            <a:r>
              <a:rPr lang="de-CH" dirty="0" smtClean="0"/>
              <a:t>» –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2181225" cy="34004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40813"/>
            <a:ext cx="1553472" cy="58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057" y="440813"/>
            <a:ext cx="1572514" cy="5904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783557"/>
            <a:ext cx="2345787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</a:t>
            </a:r>
            <a:r>
              <a:rPr lang="de-CH" dirty="0" err="1" smtClean="0"/>
              <a:t>Citation</a:t>
            </a:r>
            <a:r>
              <a:rPr lang="de-CH" dirty="0" smtClean="0"/>
              <a:t> Pearl </a:t>
            </a:r>
            <a:r>
              <a:rPr lang="de-CH" dirty="0" err="1" smtClean="0"/>
              <a:t>Growing</a:t>
            </a:r>
            <a:r>
              <a:rPr lang="de-CH" dirty="0"/>
              <a:t>» – </a:t>
            </a:r>
            <a:r>
              <a:rPr lang="de-CH" dirty="0" smtClean="0"/>
              <a:t>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7" name="Grafik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836712"/>
            <a:ext cx="826200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</a:t>
            </a:r>
            <a:r>
              <a:rPr lang="de-CH" dirty="0" err="1" smtClean="0"/>
              <a:t>Citation</a:t>
            </a:r>
            <a:r>
              <a:rPr lang="de-CH" dirty="0" smtClean="0"/>
              <a:t> Pearl </a:t>
            </a:r>
            <a:r>
              <a:rPr lang="de-CH" dirty="0" err="1" smtClean="0"/>
              <a:t>Growing</a:t>
            </a:r>
            <a:r>
              <a:rPr lang="de-CH" dirty="0" smtClean="0"/>
              <a:t>» –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3" name="Ellipse 2"/>
          <p:cNvSpPr/>
          <p:nvPr/>
        </p:nvSpPr>
        <p:spPr>
          <a:xfrm>
            <a:off x="1484221" y="3068960"/>
            <a:ext cx="792088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7" name="Ellipse 6"/>
          <p:cNvSpPr/>
          <p:nvPr/>
        </p:nvSpPr>
        <p:spPr>
          <a:xfrm>
            <a:off x="1340205" y="2744924"/>
            <a:ext cx="1080120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8" name="Ellipse 7"/>
          <p:cNvSpPr/>
          <p:nvPr/>
        </p:nvSpPr>
        <p:spPr>
          <a:xfrm>
            <a:off x="1115616" y="2417135"/>
            <a:ext cx="1512167" cy="158792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9" name="Ellipse 8"/>
          <p:cNvSpPr/>
          <p:nvPr/>
        </p:nvSpPr>
        <p:spPr>
          <a:xfrm>
            <a:off x="899592" y="2204864"/>
            <a:ext cx="1952780" cy="20162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10" name="Ellipse 9"/>
          <p:cNvSpPr/>
          <p:nvPr/>
        </p:nvSpPr>
        <p:spPr>
          <a:xfrm>
            <a:off x="683568" y="1988840"/>
            <a:ext cx="2376264" cy="244827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590517" y="836712"/>
            <a:ext cx="4032448" cy="5868632"/>
          </a:xfrm>
          <a:prstGeom prst="rect">
            <a:avLst/>
          </a:prstGeom>
          <a:noFill/>
          <a:ln w="41275">
            <a:solidFill>
              <a:srgbClr val="D205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Voraussetzung ist ein für das Informationsproblem einschlägig relevantes Dokument (= </a:t>
            </a:r>
            <a:r>
              <a:rPr lang="de-CH" dirty="0" err="1" smtClean="0"/>
              <a:t>Citation</a:t>
            </a:r>
            <a:r>
              <a:rPr lang="de-CH" dirty="0" smtClean="0"/>
              <a:t> Pearl)</a:t>
            </a:r>
            <a:endParaRPr lang="de-CH" dirty="0" smtClean="0"/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Oft ist dies ein zum Thema bekanntes Standardwerk oder ein Zeitschriftenartikel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Auf der Basis der Begriffe und Verweise aus diesem vorhandenen Dokument wird dann versucht, weitere ähnliche Dokumente ausfindig zu machen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Bei Erfolg kann der Vorgang öfter wiederholt und somit die Treffermenge sukzessive vergrössert werden, bis ein zufriedenstellendes Suchergebnis erreicht worden ist</a:t>
            </a:r>
          </a:p>
          <a:p>
            <a:pPr>
              <a:lnSpc>
                <a:spcPts val="2200"/>
              </a:lnSpc>
            </a:pPr>
            <a:r>
              <a:rPr lang="de-CH" dirty="0" smtClean="0"/>
              <a:t>       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Geeignet wenn bereits Literatur vorhanden ist</a:t>
            </a:r>
          </a:p>
        </p:txBody>
      </p:sp>
    </p:spTree>
    <p:extLst>
      <p:ext uri="{BB962C8B-B14F-4D97-AF65-F5344CB8AC3E}">
        <p14:creationId xmlns:p14="http://schemas.microsoft.com/office/powerpoint/2010/main" val="11556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</a:t>
            </a:r>
            <a:r>
              <a:rPr lang="de-CH" dirty="0" err="1" smtClean="0"/>
              <a:t>Citation</a:t>
            </a:r>
            <a:r>
              <a:rPr lang="de-CH" dirty="0" smtClean="0"/>
              <a:t> Pearl </a:t>
            </a:r>
            <a:r>
              <a:rPr lang="de-CH" dirty="0" err="1" smtClean="0"/>
              <a:t>Growing</a:t>
            </a:r>
            <a:r>
              <a:rPr lang="de-CH" dirty="0" smtClean="0"/>
              <a:t>» –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19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2419350" cy="1190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005607"/>
            <a:ext cx="1504950" cy="581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160749"/>
            <a:ext cx="745529" cy="51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64" y="3097444"/>
            <a:ext cx="4774263" cy="136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482" y="4580635"/>
            <a:ext cx="5486400" cy="18288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018264" y="6093296"/>
            <a:ext cx="1825544" cy="216024"/>
          </a:xfrm>
          <a:prstGeom prst="rect">
            <a:avLst/>
          </a:prstGeom>
          <a:solidFill>
            <a:schemeClr val="bg1">
              <a:alpha val="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</p:spTree>
    <p:extLst>
      <p:ext uri="{BB962C8B-B14F-4D97-AF65-F5344CB8AC3E}">
        <p14:creationId xmlns:p14="http://schemas.microsoft.com/office/powerpoint/2010/main" val="1558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6" y="260648"/>
            <a:ext cx="861412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</a:t>
            </a:r>
            <a:r>
              <a:rPr lang="de-CH" dirty="0" err="1" smtClean="0"/>
              <a:t>Citation</a:t>
            </a:r>
            <a:r>
              <a:rPr lang="de-CH" dirty="0" smtClean="0"/>
              <a:t> Pearl </a:t>
            </a:r>
            <a:r>
              <a:rPr lang="de-CH" dirty="0" err="1" smtClean="0"/>
              <a:t>Growing</a:t>
            </a:r>
            <a:r>
              <a:rPr lang="de-CH" dirty="0" smtClean="0"/>
              <a:t>» –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6675010" cy="543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691680" y="5661248"/>
            <a:ext cx="1825544" cy="504056"/>
          </a:xfrm>
          <a:prstGeom prst="rect">
            <a:avLst/>
          </a:prstGeom>
          <a:solidFill>
            <a:schemeClr val="bg1">
              <a:alpha val="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7" name="Rechteck 6"/>
          <p:cNvSpPr/>
          <p:nvPr/>
        </p:nvSpPr>
        <p:spPr>
          <a:xfrm>
            <a:off x="2051720" y="1844824"/>
            <a:ext cx="2376264" cy="216024"/>
          </a:xfrm>
          <a:prstGeom prst="rect">
            <a:avLst/>
          </a:prstGeom>
          <a:solidFill>
            <a:schemeClr val="bg1">
              <a:alpha val="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</p:spTree>
    <p:extLst>
      <p:ext uri="{BB962C8B-B14F-4D97-AF65-F5344CB8AC3E}">
        <p14:creationId xmlns:p14="http://schemas.microsoft.com/office/powerpoint/2010/main" val="3742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«Block Building» –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21</a:t>
            </a:fld>
            <a:endParaRPr lang="de-CH" dirty="0"/>
          </a:p>
        </p:txBody>
      </p:sp>
      <p:pic>
        <p:nvPicPr>
          <p:cNvPr id="7" name="Grafik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9" y="782781"/>
            <a:ext cx="8264057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«Block Building» –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98888" y="1488802"/>
            <a:ext cx="2160240" cy="143354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2123728" y="1988840"/>
            <a:ext cx="2182296" cy="1401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043608" y="2419802"/>
            <a:ext cx="2385586" cy="1400140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2123728" y="2419802"/>
            <a:ext cx="535400" cy="5025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835211" y="1031343"/>
            <a:ext cx="4176464" cy="3916635"/>
          </a:xfrm>
          <a:prstGeom prst="rect">
            <a:avLst/>
          </a:prstGeom>
          <a:noFill/>
          <a:ln w="41275">
            <a:solidFill>
              <a:srgbClr val="D205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Informationsproblem wird in mehrere zusammengehörende Bereiche (= Blöcke) zerlegt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für </a:t>
            </a:r>
            <a:r>
              <a:rPr lang="de-CH" dirty="0"/>
              <a:t>jeden separaten Bereich werden die entsprechenden Suchbegriffe (inkl. Varianten) </a:t>
            </a:r>
            <a:r>
              <a:rPr lang="de-CH" dirty="0" smtClean="0"/>
              <a:t>festgelegt</a:t>
            </a:r>
            <a:endParaRPr lang="de-CH" dirty="0"/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Mit diesen werden die Treffermengen zu den einzelnen Blöcken ermittelt und daraus Schnittmengen mithilfe Boolescher Operatoren gebildet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Geeignet </a:t>
            </a:r>
          </a:p>
          <a:p>
            <a:pPr>
              <a:lnSpc>
                <a:spcPts val="2200"/>
              </a:lnSpc>
            </a:pPr>
            <a:r>
              <a:rPr lang="de-CH" dirty="0"/>
              <a:t> </a:t>
            </a:r>
            <a:r>
              <a:rPr lang="de-CH" dirty="0" smtClean="0"/>
              <a:t>    a) wenn es auf Vollständigkeit </a:t>
            </a:r>
          </a:p>
          <a:p>
            <a:pPr>
              <a:lnSpc>
                <a:spcPts val="2200"/>
              </a:lnSpc>
            </a:pPr>
            <a:r>
              <a:rPr lang="de-CH" dirty="0"/>
              <a:t> </a:t>
            </a:r>
            <a:r>
              <a:rPr lang="de-CH" dirty="0" smtClean="0"/>
              <a:t>        ankommt</a:t>
            </a:r>
          </a:p>
          <a:p>
            <a:pPr>
              <a:lnSpc>
                <a:spcPts val="2200"/>
              </a:lnSpc>
            </a:pPr>
            <a:r>
              <a:rPr lang="de-CH" dirty="0" smtClean="0"/>
              <a:t>     b) für fortgeschrittene User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395537" y="5492957"/>
            <a:ext cx="8616138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b="1" u="sng" dirty="0" smtClean="0"/>
              <a:t>Suchanfrage:</a:t>
            </a:r>
            <a:r>
              <a:rPr lang="de-CH" dirty="0" smtClean="0"/>
              <a:t> (A1 OR A2 OR A3) AND (B1 OR B2 OR B3) AND (C1 OR C2 OR C3)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575556" y="1522205"/>
            <a:ext cx="936104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Block1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556346" y="2419802"/>
            <a:ext cx="936104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Block2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187624" y="3047107"/>
            <a:ext cx="936104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Block3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75556" y="1844824"/>
            <a:ext cx="126014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sz="1000" dirty="0" smtClean="0"/>
              <a:t>(A1, A2, A3…)</a:t>
            </a:r>
            <a:endParaRPr lang="de-CH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3314488" y="2050767"/>
            <a:ext cx="126014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sz="1000" dirty="0" smtClean="0"/>
              <a:t>(B1, B2, B3…)</a:t>
            </a:r>
            <a:endParaRPr lang="de-CH" sz="1000" dirty="0"/>
          </a:p>
        </p:txBody>
      </p:sp>
      <p:sp>
        <p:nvSpPr>
          <p:cNvPr id="17" name="Textfeld 16"/>
          <p:cNvSpPr txBox="1"/>
          <p:nvPr/>
        </p:nvSpPr>
        <p:spPr>
          <a:xfrm>
            <a:off x="1193667" y="3386232"/>
            <a:ext cx="126014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sz="1000" dirty="0" smtClean="0"/>
              <a:t>(C1, C2, C3…)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5868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«Block Building» –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18" y="1575046"/>
            <a:ext cx="8774364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75047"/>
            <a:ext cx="7811415" cy="24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0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«Block Building» –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1160749"/>
            <a:ext cx="8028892" cy="47885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solidFill>
                  <a:schemeClr val="accent2"/>
                </a:solidFill>
              </a:rPr>
              <a:t>(("Subjective well-being"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"Subjective wellbeing"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"Life satisfaction"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"Positive affect*"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"Negative affect*"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Emotionality or happiness).</a:t>
            </a:r>
            <a:r>
              <a:rPr lang="en-US" dirty="0" err="1">
                <a:solidFill>
                  <a:schemeClr val="accent2"/>
                </a:solidFill>
              </a:rPr>
              <a:t>ti,ab,id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("Subjective </a:t>
            </a:r>
            <a:r>
              <a:rPr lang="en-US" dirty="0" smtClean="0">
                <a:solidFill>
                  <a:schemeClr val="accent2"/>
                </a:solidFill>
              </a:rPr>
              <a:t>well-being“ OR </a:t>
            </a:r>
            <a:r>
              <a:rPr lang="en-US" dirty="0">
                <a:solidFill>
                  <a:schemeClr val="accent2"/>
                </a:solidFill>
              </a:rPr>
              <a:t>"Life Satisfaction"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"Positive Emotions"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"Negative Emotions"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"Emotionality (Personality)"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happiness).sh.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("Personal Satisfaction" </a:t>
            </a:r>
            <a:r>
              <a:rPr lang="en-US" dirty="0" smtClean="0">
                <a:solidFill>
                  <a:schemeClr val="accent2"/>
                </a:solidFill>
              </a:rPr>
              <a:t>OR </a:t>
            </a:r>
            <a:r>
              <a:rPr lang="en-US" dirty="0">
                <a:solidFill>
                  <a:schemeClr val="accent2"/>
                </a:solidFill>
              </a:rPr>
              <a:t>Happiness).</a:t>
            </a:r>
            <a:r>
              <a:rPr lang="en-US" dirty="0" err="1">
                <a:solidFill>
                  <a:schemeClr val="accent2"/>
                </a:solidFill>
              </a:rPr>
              <a:t>mh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AND </a:t>
            </a:r>
          </a:p>
          <a:p>
            <a:pPr>
              <a:lnSpc>
                <a:spcPts val="2200"/>
              </a:lnSpc>
            </a:pPr>
            <a:r>
              <a:rPr lang="en-US" dirty="0" smtClean="0">
                <a:solidFill>
                  <a:schemeClr val="accent1"/>
                </a:solidFill>
              </a:rPr>
              <a:t>((</a:t>
            </a:r>
            <a:r>
              <a:rPr lang="en-US" dirty="0">
                <a:solidFill>
                  <a:schemeClr val="accent1"/>
                </a:solidFill>
              </a:rPr>
              <a:t>Agreeableness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Extraversion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Conscientiousness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Neuroticism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Openness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Personality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"Big Five"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Traits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Dispositional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Dispositions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Temperament).</a:t>
            </a:r>
            <a:r>
              <a:rPr lang="en-US" dirty="0" err="1">
                <a:solidFill>
                  <a:schemeClr val="accent1"/>
                </a:solidFill>
              </a:rPr>
              <a:t>ti,ab,id</a:t>
            </a:r>
            <a:r>
              <a:rPr lang="en-US" dirty="0">
                <a:solidFill>
                  <a:schemeClr val="accent1"/>
                </a:solidFill>
              </a:rPr>
              <a:t>.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(Agreeableness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Extraversion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Conscientiousness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Neuroticism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"Openness to Experience"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"Personality Traits"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"Five Factor Personality Model"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Personality).sh. </a:t>
            </a:r>
          </a:p>
          <a:p>
            <a:pPr>
              <a:lnSpc>
                <a:spcPts val="2200"/>
              </a:lnSpc>
            </a:pP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("Extraversion, Psychological"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Personality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Temperament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dirty="0">
                <a:solidFill>
                  <a:schemeClr val="accent1"/>
                </a:solidFill>
              </a:rPr>
              <a:t>Neuroticism).</a:t>
            </a:r>
            <a:r>
              <a:rPr lang="en-US" dirty="0" err="1">
                <a:solidFill>
                  <a:schemeClr val="accent1"/>
                </a:solidFill>
              </a:rPr>
              <a:t>mh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ts val="2200"/>
              </a:lnSpc>
            </a:pPr>
            <a:r>
              <a:rPr lang="en-US" dirty="0" smtClean="0"/>
              <a:t>AND </a:t>
            </a:r>
          </a:p>
          <a:p>
            <a:pPr>
              <a:lnSpc>
                <a:spcPts val="2200"/>
              </a:lnSpc>
            </a:pP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err="1">
                <a:solidFill>
                  <a:srgbClr val="92D050"/>
                </a:solidFill>
              </a:rPr>
              <a:t>longitudinal.ti,ab,id</a:t>
            </a:r>
            <a:r>
              <a:rPr lang="en-US" dirty="0">
                <a:solidFill>
                  <a:srgbClr val="92D050"/>
                </a:solidFill>
              </a:rPr>
              <a:t>. </a:t>
            </a:r>
            <a:r>
              <a:rPr lang="en-US" dirty="0" smtClean="0">
                <a:solidFill>
                  <a:srgbClr val="92D050"/>
                </a:solidFill>
              </a:rPr>
              <a:t>OR </a:t>
            </a:r>
            <a:r>
              <a:rPr lang="en-US" dirty="0">
                <a:solidFill>
                  <a:srgbClr val="92D050"/>
                </a:solidFill>
              </a:rPr>
              <a:t>"Longitudinal </a:t>
            </a:r>
            <a:r>
              <a:rPr lang="en-US" dirty="0" err="1">
                <a:solidFill>
                  <a:srgbClr val="92D050"/>
                </a:solidFill>
              </a:rPr>
              <a:t>Study".md</a:t>
            </a:r>
            <a:r>
              <a:rPr lang="en-US" dirty="0">
                <a:solidFill>
                  <a:srgbClr val="92D050"/>
                </a:solidFill>
              </a:rPr>
              <a:t>. </a:t>
            </a:r>
            <a:r>
              <a:rPr lang="en-US" dirty="0" smtClean="0">
                <a:solidFill>
                  <a:srgbClr val="92D050"/>
                </a:solidFill>
              </a:rPr>
              <a:t>OR </a:t>
            </a:r>
            <a:r>
              <a:rPr lang="en-US" dirty="0">
                <a:solidFill>
                  <a:srgbClr val="92D050"/>
                </a:solidFill>
              </a:rPr>
              <a:t>"Longitudinal Studies".</a:t>
            </a:r>
            <a:r>
              <a:rPr lang="en-US" dirty="0" err="1" smtClean="0">
                <a:solidFill>
                  <a:srgbClr val="92D050"/>
                </a:solidFill>
              </a:rPr>
              <a:t>sh</a:t>
            </a:r>
            <a:r>
              <a:rPr lang="en-US" dirty="0" smtClean="0">
                <a:solidFill>
                  <a:srgbClr val="92D050"/>
                </a:solidFill>
              </a:rPr>
              <a:t>. OR </a:t>
            </a:r>
            <a:r>
              <a:rPr lang="en-US" dirty="0">
                <a:solidFill>
                  <a:srgbClr val="92D050"/>
                </a:solidFill>
              </a:rPr>
              <a:t>"Longitudinal Studies".</a:t>
            </a:r>
            <a:r>
              <a:rPr lang="en-US" dirty="0" err="1">
                <a:solidFill>
                  <a:srgbClr val="92D050"/>
                </a:solidFill>
              </a:rPr>
              <a:t>mh</a:t>
            </a:r>
            <a:r>
              <a:rPr lang="en-US" dirty="0">
                <a:solidFill>
                  <a:srgbClr val="92D050"/>
                </a:solidFill>
              </a:rPr>
              <a:t>.)</a:t>
            </a:r>
            <a:endParaRPr lang="de-CH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Psychologische Nachschlagewerke für </a:t>
            </a:r>
            <a:r>
              <a:rPr lang="de-CH" i="1" dirty="0" smtClean="0"/>
              <a:t>Keywords (!)</a:t>
            </a:r>
            <a:endParaRPr lang="de-CH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>
                <a:hlinkClick r:id="rId2"/>
              </a:rPr>
              <a:t>A </a:t>
            </a:r>
            <a:r>
              <a:rPr lang="en-US" dirty="0">
                <a:hlinkClick r:id="rId2"/>
              </a:rPr>
              <a:t>Dictionary of Psychology (4 ed</a:t>
            </a:r>
            <a:r>
              <a:rPr lang="en-US" dirty="0" smtClean="0">
                <a:hlinkClick r:id="rId2"/>
              </a:rPr>
              <a:t>.)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hlinkClick r:id="rId3"/>
              </a:rPr>
              <a:t>The Oxford Companion to </a:t>
            </a:r>
            <a:r>
              <a:rPr lang="en-US" dirty="0" smtClean="0">
                <a:hlinkClick r:id="rId3"/>
              </a:rPr>
              <a:t>Consciousness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hlinkClick r:id="rId4"/>
              </a:rPr>
              <a:t>The Oxford Companion to the Mind (2 ed</a:t>
            </a:r>
            <a:r>
              <a:rPr lang="en-US" dirty="0" smtClean="0">
                <a:hlinkClick r:id="rId4"/>
              </a:rPr>
              <a:t>.)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de-CH" dirty="0" err="1">
                <a:hlinkClick r:id="rId5"/>
              </a:rPr>
              <a:t>Dictionary</a:t>
            </a:r>
            <a:r>
              <a:rPr lang="de-CH" dirty="0">
                <a:hlinkClick r:id="rId5"/>
              </a:rPr>
              <a:t> Plus </a:t>
            </a:r>
            <a:r>
              <a:rPr lang="de-CH" dirty="0" err="1">
                <a:hlinkClick r:id="rId5"/>
              </a:rPr>
              <a:t>Social</a:t>
            </a:r>
            <a:r>
              <a:rPr lang="de-CH" dirty="0">
                <a:hlinkClick r:id="rId5"/>
              </a:rPr>
              <a:t> </a:t>
            </a:r>
            <a:r>
              <a:rPr lang="de-CH" dirty="0" err="1" smtClean="0">
                <a:hlinkClick r:id="rId5"/>
              </a:rPr>
              <a:t>Sciences</a:t>
            </a:r>
            <a:endParaRPr lang="de-CH" dirty="0" smtClean="0"/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r>
              <a:rPr lang="en-US" dirty="0">
                <a:hlinkClick r:id="rId6"/>
              </a:rPr>
              <a:t>A Dictionary of Organizational </a:t>
            </a:r>
            <a:r>
              <a:rPr lang="en-US" dirty="0" err="1" smtClean="0">
                <a:hlinkClick r:id="rId6"/>
              </a:rPr>
              <a:t>Behaviour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hlinkClick r:id="rId7"/>
              </a:rPr>
              <a:t>A Dictionary of Social Research </a:t>
            </a:r>
            <a:r>
              <a:rPr lang="en-US" dirty="0" smtClean="0">
                <a:hlinkClick r:id="rId7"/>
              </a:rPr>
              <a:t>Methods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hlinkClick r:id="rId8"/>
              </a:rPr>
              <a:t>Dictionary Plus Medicine and </a:t>
            </a:r>
            <a:r>
              <a:rPr lang="en-US" dirty="0" smtClean="0">
                <a:hlinkClick r:id="rId8"/>
              </a:rPr>
              <a:t>Health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>
                <a:hlinkClick r:id="rId9"/>
              </a:rPr>
              <a:t>Dorsch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Lexikon</a:t>
            </a:r>
            <a:r>
              <a:rPr lang="en-US" dirty="0" smtClean="0">
                <a:hlinkClick r:id="rId9"/>
              </a:rPr>
              <a:t> der </a:t>
            </a:r>
            <a:r>
              <a:rPr lang="en-US" dirty="0" err="1" smtClean="0">
                <a:hlinkClick r:id="rId9"/>
              </a:rPr>
              <a:t>Psychologie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de-CH" dirty="0">
                <a:hlinkClick r:id="rId10"/>
              </a:rPr>
              <a:t>https://psychologydictionary.org</a:t>
            </a:r>
            <a:r>
              <a:rPr lang="de-CH" dirty="0" smtClean="0">
                <a:hlinkClick r:id="rId10"/>
              </a:rPr>
              <a:t>/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55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Author</a:t>
            </a:r>
            <a:r>
              <a:rPr lang="de-CH" dirty="0" smtClean="0"/>
              <a:t> </a:t>
            </a:r>
            <a:r>
              <a:rPr lang="de-CH" i="1" dirty="0" smtClean="0"/>
              <a:t>Keywords (!)</a:t>
            </a:r>
            <a:endParaRPr lang="de-CH" i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799244"/>
            <a:ext cx="6696075" cy="3676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780928"/>
            <a:ext cx="4104628" cy="31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5580112" y="3717032"/>
            <a:ext cx="1296144" cy="720080"/>
          </a:xfrm>
          <a:prstGeom prst="rect">
            <a:avLst/>
          </a:prstGeom>
          <a:noFill/>
          <a:ln w="539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9" name="Rechteck 8"/>
          <p:cNvSpPr/>
          <p:nvPr/>
        </p:nvSpPr>
        <p:spPr>
          <a:xfrm>
            <a:off x="1115616" y="5445224"/>
            <a:ext cx="3888432" cy="288032"/>
          </a:xfrm>
          <a:prstGeom prst="rect">
            <a:avLst/>
          </a:prstGeom>
          <a:noFill/>
          <a:ln w="539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545224"/>
            <a:ext cx="2075075" cy="18000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6372200" y="6165304"/>
            <a:ext cx="1368152" cy="288032"/>
          </a:xfrm>
          <a:prstGeom prst="rect">
            <a:avLst/>
          </a:prstGeom>
          <a:noFill/>
          <a:ln w="539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</p:spTree>
    <p:extLst>
      <p:ext uri="{BB962C8B-B14F-4D97-AF65-F5344CB8AC3E}">
        <p14:creationId xmlns:p14="http://schemas.microsoft.com/office/powerpoint/2010/main" val="9524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</p:spPr>
        <p:txBody>
          <a:bodyPr/>
          <a:lstStyle/>
          <a:p>
            <a:r>
              <a:rPr lang="de-CH" dirty="0" smtClean="0">
                <a:hlinkClick r:id="rId2"/>
              </a:rPr>
              <a:t>Boole</a:t>
            </a:r>
            <a:r>
              <a:rPr lang="de-CH" dirty="0" smtClean="0"/>
              <a:t>sche Operatoren</a:t>
            </a:r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683568" y="1484784"/>
            <a:ext cx="3384376" cy="10801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Video UB Bern: </a:t>
            </a:r>
            <a:r>
              <a:rPr lang="de-CH" u="sng" dirty="0">
                <a:hlinkClick r:id="rId3"/>
              </a:rPr>
              <a:t>https://youtu.be/JhSAtA1H-4A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</p:spPr>
        <p:txBody>
          <a:bodyPr/>
          <a:lstStyle/>
          <a:p>
            <a:r>
              <a:rPr lang="de-CH" dirty="0" smtClean="0">
                <a:hlinkClick r:id="rId2"/>
              </a:rPr>
              <a:t>Boole</a:t>
            </a:r>
            <a:r>
              <a:rPr lang="de-CH" dirty="0" smtClean="0"/>
              <a:t>sche Operatoren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571750"/>
            <a:ext cx="6000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</p:spPr>
        <p:txBody>
          <a:bodyPr/>
          <a:lstStyle/>
          <a:p>
            <a:r>
              <a:rPr lang="de-CH" dirty="0" smtClean="0">
                <a:hlinkClick r:id="rId2"/>
              </a:rPr>
              <a:t>Boole</a:t>
            </a:r>
            <a:r>
              <a:rPr lang="de-CH" dirty="0" smtClean="0"/>
              <a:t>sche Operatoren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2" y="1052736"/>
            <a:ext cx="8993056" cy="100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1115616" y="1628800"/>
            <a:ext cx="576064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240659"/>
            <a:ext cx="5799040" cy="93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hteck 8"/>
          <p:cNvSpPr/>
          <p:nvPr/>
        </p:nvSpPr>
        <p:spPr>
          <a:xfrm>
            <a:off x="4605001" y="2781190"/>
            <a:ext cx="576064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8" y="3284984"/>
            <a:ext cx="4644660" cy="17640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331640" y="3645024"/>
            <a:ext cx="1440160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803" y="3317610"/>
            <a:ext cx="3894080" cy="309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220072" y="4365104"/>
            <a:ext cx="1296144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14" name="Rechteck 13"/>
          <p:cNvSpPr/>
          <p:nvPr/>
        </p:nvSpPr>
        <p:spPr>
          <a:xfrm>
            <a:off x="5211324" y="4005063"/>
            <a:ext cx="800836" cy="144017"/>
          </a:xfrm>
          <a:prstGeom prst="rect">
            <a:avLst/>
          </a:prstGeom>
          <a:solidFill>
            <a:schemeClr val="bg1">
              <a:alpha val="0"/>
            </a:schemeClr>
          </a:solidFill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</p:spTree>
    <p:extLst>
      <p:ext uri="{BB962C8B-B14F-4D97-AF65-F5344CB8AC3E}">
        <p14:creationId xmlns:p14="http://schemas.microsoft.com/office/powerpoint/2010/main" val="25695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Quick &amp; </a:t>
            </a:r>
            <a:r>
              <a:rPr lang="de-CH" dirty="0" err="1" smtClean="0"/>
              <a:t>Dirty</a:t>
            </a:r>
            <a:r>
              <a:rPr lang="de-CH" dirty="0" smtClean="0"/>
              <a:t> Approach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10" name="Grafik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67" y="836712"/>
            <a:ext cx="8259435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Quick &amp; </a:t>
            </a:r>
            <a:r>
              <a:rPr lang="de-CH" dirty="0" err="1" smtClean="0"/>
              <a:t>Dirty</a:t>
            </a:r>
            <a:r>
              <a:rPr lang="de-CH" dirty="0" smtClean="0"/>
              <a:t> Approach (Basic Search)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98888" y="1488802"/>
            <a:ext cx="2160240" cy="143354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2123728" y="1988840"/>
            <a:ext cx="2182296" cy="1401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043608" y="2419802"/>
            <a:ext cx="2385586" cy="1400140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2123728" y="2419802"/>
            <a:ext cx="535400" cy="5025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11" name="Textfeld 10"/>
          <p:cNvSpPr txBox="1"/>
          <p:nvPr/>
        </p:nvSpPr>
        <p:spPr>
          <a:xfrm>
            <a:off x="683568" y="1916832"/>
            <a:ext cx="936104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Begriff1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3188315" y="2060305"/>
            <a:ext cx="936104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Begriff2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1196189" y="3407607"/>
            <a:ext cx="936104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Begriff3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179512" y="4939193"/>
            <a:ext cx="5832648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498888" y="4947978"/>
            <a:ext cx="561662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b="1" u="sng" dirty="0" smtClean="0"/>
              <a:t>Suchanfrage:</a:t>
            </a:r>
            <a:r>
              <a:rPr lang="de-CH" dirty="0" smtClean="0"/>
              <a:t> Begriff1 AND Begriff2 AND Begriff3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4788024" y="1124744"/>
            <a:ext cx="4032448" cy="3384376"/>
          </a:xfrm>
          <a:prstGeom prst="rect">
            <a:avLst/>
          </a:prstGeom>
          <a:noFill/>
          <a:ln w="41275">
            <a:solidFill>
              <a:srgbClr val="D205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Die am meisten verwendete «Suchstrategie»</a:t>
            </a: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Es wird wenig Wert auf die Vollständigkeit der Konzepte gelegt</a:t>
            </a:r>
          </a:p>
          <a:p>
            <a:pPr>
              <a:lnSpc>
                <a:spcPts val="2200"/>
              </a:lnSpc>
            </a:pPr>
            <a:endParaRPr lang="de-CH" dirty="0" smtClean="0"/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de-CH" dirty="0" smtClean="0"/>
              <a:t>Geeignet wenn </a:t>
            </a:r>
          </a:p>
          <a:p>
            <a:pPr>
              <a:lnSpc>
                <a:spcPts val="2200"/>
              </a:lnSpc>
            </a:pPr>
            <a:r>
              <a:rPr lang="de-CH" dirty="0"/>
              <a:t> </a:t>
            </a:r>
            <a:r>
              <a:rPr lang="de-CH" dirty="0" smtClean="0"/>
              <a:t>    a) es schnell gehen muss</a:t>
            </a:r>
          </a:p>
          <a:p>
            <a:pPr>
              <a:lnSpc>
                <a:spcPts val="2200"/>
              </a:lnSpc>
            </a:pPr>
            <a:r>
              <a:rPr lang="de-CH" dirty="0" smtClean="0"/>
              <a:t>     b) man nicht viele Suchbegriffe hat</a:t>
            </a:r>
          </a:p>
          <a:p>
            <a:pPr>
              <a:lnSpc>
                <a:spcPts val="2200"/>
              </a:lnSpc>
            </a:pPr>
            <a:r>
              <a:rPr lang="de-CH" dirty="0" smtClean="0"/>
              <a:t>     c) man sich einen ersten Überblick </a:t>
            </a:r>
          </a:p>
          <a:p>
            <a:pPr>
              <a:lnSpc>
                <a:spcPts val="2200"/>
              </a:lnSpc>
            </a:pPr>
            <a:r>
              <a:rPr lang="de-CH" dirty="0"/>
              <a:t> </a:t>
            </a:r>
            <a:r>
              <a:rPr lang="de-CH" dirty="0" smtClean="0"/>
              <a:t>        verschaffen will </a:t>
            </a:r>
          </a:p>
          <a:p>
            <a:pPr>
              <a:lnSpc>
                <a:spcPts val="2200"/>
              </a:lnSpc>
            </a:pPr>
            <a:r>
              <a:rPr lang="de-CH" dirty="0"/>
              <a:t> </a:t>
            </a:r>
            <a:r>
              <a:rPr lang="de-CH" dirty="0" smtClean="0"/>
              <a:t>    </a:t>
            </a:r>
            <a:r>
              <a:rPr lang="de-CH" dirty="0"/>
              <a:t>d</a:t>
            </a:r>
            <a:r>
              <a:rPr lang="de-CH" dirty="0" smtClean="0"/>
              <a:t>) Vollständigkeit (Recall) keine </a:t>
            </a:r>
          </a:p>
          <a:p>
            <a:pPr>
              <a:lnSpc>
                <a:spcPts val="2200"/>
              </a:lnSpc>
            </a:pPr>
            <a:r>
              <a:rPr lang="de-CH" dirty="0"/>
              <a:t> </a:t>
            </a:r>
            <a:r>
              <a:rPr lang="de-CH" dirty="0" smtClean="0"/>
              <a:t>        Rolle spielt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9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asel_V02_de">
  <a:themeElements>
    <a:clrScheme name="Uni Basel">
      <a:dk1>
        <a:srgbClr val="000000"/>
      </a:dk1>
      <a:lt1>
        <a:srgbClr val="FFFFFF"/>
      </a:lt1>
      <a:dk2>
        <a:srgbClr val="006E6E"/>
      </a:dk2>
      <a:lt2>
        <a:srgbClr val="BEC3C8"/>
      </a:lt2>
      <a:accent1>
        <a:srgbClr val="A5D7D2"/>
      </a:accent1>
      <a:accent2>
        <a:srgbClr val="1EA5A5"/>
      </a:accent2>
      <a:accent3>
        <a:srgbClr val="2D373C"/>
      </a:accent3>
      <a:accent4>
        <a:srgbClr val="8C9196"/>
      </a:accent4>
      <a:accent5>
        <a:srgbClr val="D20537"/>
      </a:accent5>
      <a:accent6>
        <a:srgbClr val="EB829B"/>
      </a:accent6>
      <a:hlink>
        <a:srgbClr val="000000"/>
      </a:hlink>
      <a:folHlink>
        <a:srgbClr val="000000"/>
      </a:folHlink>
    </a:clrScheme>
    <a:fontScheme name="Uni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200"/>
          </a:lnSpc>
          <a:defRPr dirty="0"/>
        </a:defPPr>
      </a:lstStyle>
    </a:txDef>
  </a:objectDefaults>
  <a:extraClrSchemeLst>
    <a:extraClrScheme>
      <a:clrScheme name="Uni Basel">
        <a:dk1>
          <a:srgbClr val="000000"/>
        </a:dk1>
        <a:lt1>
          <a:srgbClr val="FFFFFF"/>
        </a:lt1>
        <a:dk2>
          <a:srgbClr val="006E6E"/>
        </a:dk2>
        <a:lt2>
          <a:srgbClr val="BEC3C8"/>
        </a:lt2>
        <a:accent1>
          <a:srgbClr val="A5D7D2"/>
        </a:accent1>
        <a:accent2>
          <a:srgbClr val="1EA5A5"/>
        </a:accent2>
        <a:accent3>
          <a:srgbClr val="2D373C"/>
        </a:accent3>
        <a:accent4>
          <a:srgbClr val="8C9196"/>
        </a:accent4>
        <a:accent5>
          <a:srgbClr val="D20537"/>
        </a:accent5>
        <a:accent6>
          <a:srgbClr val="EB829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uni_basel_V02_de</Template>
  <TotalTime>0</TotalTime>
  <Words>859</Words>
  <Application>Microsoft Office PowerPoint</Application>
  <PresentationFormat>Bildschirmpräsentation (4:3)</PresentationFormat>
  <Paragraphs>148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Georgia</vt:lpstr>
      <vt:lpstr>uni_basel_V02_de</vt:lpstr>
      <vt:lpstr>Suchstrategien: erfolgreich in Datenbanken recherchieren </vt:lpstr>
      <vt:lpstr>PowerPoint-Präsentation</vt:lpstr>
      <vt:lpstr>Psychologische Nachschlagewerke für Keywords (!)</vt:lpstr>
      <vt:lpstr>Author Keywords (!)</vt:lpstr>
      <vt:lpstr>Boolesche Operatoren</vt:lpstr>
      <vt:lpstr>Boolesche Operatoren</vt:lpstr>
      <vt:lpstr>Boolesche Operatoren</vt:lpstr>
      <vt:lpstr>Quick &amp; Dirty Approach</vt:lpstr>
      <vt:lpstr>Quick &amp; Dirty Approach (Basic Search)</vt:lpstr>
      <vt:lpstr>Quick &amp; Dirty Approach (Basic Search)</vt:lpstr>
      <vt:lpstr>«Most Specific Facet First» - Approach</vt:lpstr>
      <vt:lpstr>«Most Specific Facet First» - Approach</vt:lpstr>
      <vt:lpstr>«Most Specific Facet First» - Approach</vt:lpstr>
      <vt:lpstr>«Successive Fractions» – Approach</vt:lpstr>
      <vt:lpstr>«Successive Fractions» – Approach</vt:lpstr>
      <vt:lpstr>«Successive Fractions» – Approach</vt:lpstr>
      <vt:lpstr>«Citation Pearl Growing» – Approach</vt:lpstr>
      <vt:lpstr>«Citation Pearl Growing» – Approach</vt:lpstr>
      <vt:lpstr>«Citation Pearl Growing» – Approach</vt:lpstr>
      <vt:lpstr>«Citation Pearl Growing» – Approach</vt:lpstr>
      <vt:lpstr>«Block Building» – Approach</vt:lpstr>
      <vt:lpstr>«Block Building» – Approach</vt:lpstr>
      <vt:lpstr>«Block Building» – Approach</vt:lpstr>
      <vt:lpstr>«Block Building» – Approach</vt:lpstr>
    </vt:vector>
  </TitlesOfParts>
  <Company>Universität Basel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Titel-/Kapitelfolie, Titel 1 Titel 2</dc:title>
  <dc:creator>Andreas Ledl</dc:creator>
  <cp:lastModifiedBy>Andreas Ledl</cp:lastModifiedBy>
  <cp:revision>119</cp:revision>
  <dcterms:created xsi:type="dcterms:W3CDTF">2016-01-27T07:32:38Z</dcterms:created>
  <dcterms:modified xsi:type="dcterms:W3CDTF">2020-10-01T07:07:47Z</dcterms:modified>
</cp:coreProperties>
</file>