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72" r:id="rId3"/>
    <p:sldId id="262" r:id="rId4"/>
    <p:sldId id="277" r:id="rId5"/>
    <p:sldId id="261" r:id="rId6"/>
    <p:sldId id="276" r:id="rId7"/>
    <p:sldId id="283" r:id="rId8"/>
    <p:sldId id="287" r:id="rId9"/>
    <p:sldId id="285" r:id="rId10"/>
    <p:sldId id="288" r:id="rId11"/>
    <p:sldId id="289" r:id="rId12"/>
    <p:sldId id="290" r:id="rId13"/>
    <p:sldId id="275" r:id="rId14"/>
    <p:sldId id="258"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BF06"/>
    <a:srgbClr val="F6E386"/>
    <a:srgbClr val="50B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40" d="100"/>
          <a:sy n="140" d="100"/>
        </p:scale>
        <p:origin x="-52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21ADE-A0AF-4667-ADE1-5A0181B758FB}" type="datetimeFigureOut">
              <a:rPr lang="de-CH" smtClean="0"/>
              <a:t>03.02.2021</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440BD-923F-4DF6-8848-3C66E5C6BA56}" type="slidenum">
              <a:rPr lang="de-CH" smtClean="0"/>
              <a:t>‹Nr.›</a:t>
            </a:fld>
            <a:endParaRPr lang="de-CH"/>
          </a:p>
        </p:txBody>
      </p:sp>
    </p:spTree>
    <p:extLst>
      <p:ext uri="{BB962C8B-B14F-4D97-AF65-F5344CB8AC3E}">
        <p14:creationId xmlns:p14="http://schemas.microsoft.com/office/powerpoint/2010/main" val="2516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eck 9"/>
          <p:cNvSpPr/>
          <p:nvPr userDrawn="1"/>
        </p:nvSpPr>
        <p:spPr>
          <a:xfrm>
            <a:off x="1" y="214313"/>
            <a:ext cx="11977200" cy="4907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dirty="0" err="1"/>
          </a:p>
        </p:txBody>
      </p:sp>
      <p:sp>
        <p:nvSpPr>
          <p:cNvPr id="2" name="Titel 1"/>
          <p:cNvSpPr>
            <a:spLocks noGrp="1"/>
          </p:cNvSpPr>
          <p:nvPr>
            <p:ph type="ctrTitle"/>
          </p:nvPr>
        </p:nvSpPr>
        <p:spPr>
          <a:xfrm>
            <a:off x="838800" y="1376363"/>
            <a:ext cx="7428256" cy="1044526"/>
          </a:xfrm>
        </p:spPr>
        <p:txBody>
          <a:bodyPr/>
          <a:lstStyle>
            <a:lvl1pPr>
              <a:lnSpc>
                <a:spcPts val="4000"/>
              </a:lnSpc>
              <a:defRPr sz="3600"/>
            </a:lvl1pPr>
          </a:lstStyle>
          <a:p>
            <a:r>
              <a:rPr lang="de-DE" dirty="0"/>
              <a:t>Titelmasterformat durch Klicken bearbeiten</a:t>
            </a:r>
            <a:endParaRPr lang="de-CH" dirty="0"/>
          </a:p>
        </p:txBody>
      </p:sp>
      <p:sp>
        <p:nvSpPr>
          <p:cNvPr id="3" name="Untertitel 2"/>
          <p:cNvSpPr>
            <a:spLocks noGrp="1"/>
          </p:cNvSpPr>
          <p:nvPr>
            <p:ph type="subTitle" idx="1" hasCustomPrompt="1"/>
          </p:nvPr>
        </p:nvSpPr>
        <p:spPr>
          <a:xfrm>
            <a:off x="838800" y="2564904"/>
            <a:ext cx="9067800" cy="324036"/>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a:t>Autor, DD.MM.YY</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600" y="396000"/>
            <a:ext cx="1588313" cy="568757"/>
          </a:xfrm>
          <a:prstGeom prst="rect">
            <a:avLst/>
          </a:prstGeom>
        </p:spPr>
      </p:pic>
    </p:spTree>
    <p:extLst>
      <p:ext uri="{BB962C8B-B14F-4D97-AF65-F5344CB8AC3E}">
        <p14:creationId xmlns:p14="http://schemas.microsoft.com/office/powerpoint/2010/main" val="1202457243"/>
      </p:ext>
    </p:extLst>
  </p:cSld>
  <p:clrMapOvr>
    <a:masterClrMapping/>
  </p:clrMapOvr>
  <p:extLst>
    <p:ext uri="{DCECCB84-F9BA-43D5-87BE-67443E8EF086}">
      <p15:sldGuideLst xmlns:p15="http://schemas.microsoft.com/office/powerpoint/2012/main">
        <p15:guide id="1" orient="horz" pos="134">
          <p15:clr>
            <a:srgbClr val="FBAE40"/>
          </p15:clr>
        </p15:guide>
        <p15:guide id="2" pos="7542">
          <p15:clr>
            <a:srgbClr val="FBAE40"/>
          </p15:clr>
        </p15:guide>
        <p15:guide id="3" orient="horz" pos="4183">
          <p15:clr>
            <a:srgbClr val="FBAE40"/>
          </p15:clr>
        </p15:guide>
        <p15:guide id="4" pos="136">
          <p15:clr>
            <a:srgbClr val="FBAE40"/>
          </p15:clr>
        </p15:guide>
        <p15:guide id="5" orient="horz" pos="270">
          <p15:clr>
            <a:srgbClr val="FBAE40"/>
          </p15:clr>
        </p15:guide>
        <p15:guide id="6"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gross)">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a:p>
            <a:endParaRPr lang="de-CH" dirty="0"/>
          </a:p>
        </p:txBody>
      </p:sp>
      <p:sp>
        <p:nvSpPr>
          <p:cNvPr id="4" name="Fußzeilenplatzhalter 3"/>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a:p>
            <a:pPr algn="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334800" y="334800"/>
            <a:ext cx="11521840" cy="5112000"/>
          </a:xfrm>
        </p:spPr>
        <p:txBody>
          <a:bodyPr/>
          <a:lstStyle/>
          <a:p>
            <a:r>
              <a:rPr lang="de-DE" dirty="0"/>
              <a:t>Bild durch Klicken auf Symbol hinzufügen</a:t>
            </a:r>
            <a:endParaRPr lang="de-CH" dirty="0"/>
          </a:p>
        </p:txBody>
      </p:sp>
      <p:sp>
        <p:nvSpPr>
          <p:cNvPr id="9" name="Textplatzhalter 8"/>
          <p:cNvSpPr>
            <a:spLocks noGrp="1"/>
          </p:cNvSpPr>
          <p:nvPr>
            <p:ph type="body" sz="quarter" idx="14"/>
          </p:nvPr>
        </p:nvSpPr>
        <p:spPr>
          <a:xfrm>
            <a:off x="334800" y="5554800"/>
            <a:ext cx="11521839" cy="612044"/>
          </a:xfrm>
        </p:spPr>
        <p:txBody>
          <a:bodyPr/>
          <a:lstStyle>
            <a:lvl1pPr>
              <a:defRPr sz="14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53363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Vollfläche)">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12192000" cy="6858000"/>
          </a:xfrm>
        </p:spPr>
        <p:txBody>
          <a:bodyPr/>
          <a:lstStyle/>
          <a:p>
            <a:r>
              <a:rPr lang="de-DE"/>
              <a:t>Bild durch Klicken auf Symbol hinzufügen</a:t>
            </a:r>
            <a:endParaRPr lang="de-CH" dirty="0"/>
          </a:p>
        </p:txBody>
      </p:sp>
    </p:spTree>
    <p:extLst>
      <p:ext uri="{BB962C8B-B14F-4D97-AF65-F5344CB8AC3E}">
        <p14:creationId xmlns:p14="http://schemas.microsoft.com/office/powerpoint/2010/main" val="1221196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a:p>
            <a:endParaRPr lang="de-CH" dirty="0"/>
          </a:p>
        </p:txBody>
      </p:sp>
      <p:sp>
        <p:nvSpPr>
          <p:cNvPr id="7" name="Fußzeilenplatzhalter 6"/>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a:p>
            <a:pPr algn="r"/>
            <a:endParaRPr lang="de-CH" dirty="0"/>
          </a:p>
        </p:txBody>
      </p:sp>
      <p:sp>
        <p:nvSpPr>
          <p:cNvPr id="8" name="Foliennummernplatzhalter 7"/>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302619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a:p>
            <a:endParaRPr lang="de-CH" dirty="0"/>
          </a:p>
        </p:txBody>
      </p:sp>
      <p:sp>
        <p:nvSpPr>
          <p:cNvPr id="6" name="Fußzeilenplatzhalter 5"/>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a:p>
            <a:pPr algn="r"/>
            <a:endParaRPr lang="de-CH" dirty="0"/>
          </a:p>
        </p:txBody>
      </p:sp>
      <p:sp>
        <p:nvSpPr>
          <p:cNvPr id="7" name="Foliennummernplatzhalter 6"/>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2439445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itel 6"/>
          <p:cNvSpPr>
            <a:spLocks noGrp="1"/>
          </p:cNvSpPr>
          <p:nvPr>
            <p:ph type="title"/>
          </p:nvPr>
        </p:nvSpPr>
        <p:spPr/>
        <p:txBody>
          <a:bodyPr/>
          <a:lstStyle/>
          <a:p>
            <a:r>
              <a:rPr lang="de-DE"/>
              <a:t>Titelmasterformat durch Klicken bearbeiten</a:t>
            </a:r>
            <a:endParaRPr lang="de-CH"/>
          </a:p>
        </p:txBody>
      </p:sp>
      <p:sp>
        <p:nvSpPr>
          <p:cNvPr id="4" name="Datumsplatzhalter 6"/>
          <p:cNvSpPr>
            <a:spLocks noGrp="1"/>
          </p:cNvSpPr>
          <p:nvPr>
            <p:ph type="dt" sz="half" idx="10"/>
          </p:nvPr>
        </p:nvSpPr>
        <p:spPr/>
        <p:txBody>
          <a:bodyPr/>
          <a:lstStyle>
            <a:lvl1pPr>
              <a:defRPr/>
            </a:lvl1pPr>
          </a:lstStyle>
          <a:p>
            <a:pPr>
              <a:defRPr/>
            </a:pPr>
            <a:r>
              <a:rPr lang="de-DE" altLang="de-DE"/>
              <a:t>How to Publish and Share: Open Access, Research Data and Social Networks / Silke Bellanger, Iris Lindenmann 2019</a:t>
            </a:r>
          </a:p>
        </p:txBody>
      </p:sp>
      <p:sp>
        <p:nvSpPr>
          <p:cNvPr id="5" name="Foliennummernplatzhalter 7"/>
          <p:cNvSpPr>
            <a:spLocks noGrp="1"/>
          </p:cNvSpPr>
          <p:nvPr>
            <p:ph type="sldNum" sz="quarter" idx="11"/>
          </p:nvPr>
        </p:nvSpPr>
        <p:spPr/>
        <p:txBody>
          <a:bodyPr/>
          <a:lstStyle>
            <a:lvl1pPr>
              <a:defRPr/>
            </a:lvl1pPr>
          </a:lstStyle>
          <a:p>
            <a:pPr>
              <a:defRPr/>
            </a:pPr>
            <a:fld id="{FE2EA7E0-A642-4517-B3DE-50749527B6EE}" type="slidenum">
              <a:rPr lang="de-CH" altLang="de-DE"/>
              <a:pPr>
                <a:defRPr/>
              </a:pPr>
              <a:t>‹Nr.›</a:t>
            </a:fld>
            <a:endParaRPr lang="de-CH" altLang="de-DE"/>
          </a:p>
        </p:txBody>
      </p:sp>
    </p:spTree>
    <p:extLst>
      <p:ext uri="{BB962C8B-B14F-4D97-AF65-F5344CB8AC3E}">
        <p14:creationId xmlns:p14="http://schemas.microsoft.com/office/powerpoint/2010/main" val="188877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0" name="Rechteck 9"/>
          <p:cNvSpPr/>
          <p:nvPr userDrawn="1"/>
        </p:nvSpPr>
        <p:spPr>
          <a:xfrm>
            <a:off x="0" y="212726"/>
            <a:ext cx="11976100" cy="2784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dirty="0" err="1"/>
          </a:p>
        </p:txBody>
      </p:sp>
      <p:sp>
        <p:nvSpPr>
          <p:cNvPr id="2" name="Titel 1"/>
          <p:cNvSpPr>
            <a:spLocks noGrp="1"/>
          </p:cNvSpPr>
          <p:nvPr>
            <p:ph type="ctrTitle"/>
          </p:nvPr>
        </p:nvSpPr>
        <p:spPr>
          <a:xfrm>
            <a:off x="838800" y="1376363"/>
            <a:ext cx="7284240" cy="1044526"/>
          </a:xfrm>
        </p:spPr>
        <p:txBody>
          <a:bodyPr/>
          <a:lstStyle>
            <a:lvl1pPr>
              <a:lnSpc>
                <a:spcPts val="4000"/>
              </a:lnSpc>
              <a:defRPr sz="3600"/>
            </a:lvl1pPr>
          </a:lstStyle>
          <a:p>
            <a:r>
              <a:rPr lang="de-DE" dirty="0"/>
              <a:t>Titelmasterformat durch Klicken bearbeiten</a:t>
            </a:r>
            <a:endParaRPr lang="de-CH" dirty="0"/>
          </a:p>
        </p:txBody>
      </p:sp>
      <p:sp>
        <p:nvSpPr>
          <p:cNvPr id="3" name="Untertitel 2"/>
          <p:cNvSpPr>
            <a:spLocks noGrp="1"/>
          </p:cNvSpPr>
          <p:nvPr>
            <p:ph type="subTitle" idx="1" hasCustomPrompt="1"/>
          </p:nvPr>
        </p:nvSpPr>
        <p:spPr>
          <a:xfrm>
            <a:off x="838800" y="2564904"/>
            <a:ext cx="9067800" cy="324036"/>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a:t>Autor, DD.MM.YY</a:t>
            </a:r>
          </a:p>
        </p:txBody>
      </p:sp>
      <p:sp>
        <p:nvSpPr>
          <p:cNvPr id="12" name="Bildplatzhalter 11"/>
          <p:cNvSpPr>
            <a:spLocks noGrp="1"/>
          </p:cNvSpPr>
          <p:nvPr>
            <p:ph type="pic" sz="quarter" idx="10"/>
          </p:nvPr>
        </p:nvSpPr>
        <p:spPr>
          <a:xfrm>
            <a:off x="215900" y="2997203"/>
            <a:ext cx="11760200" cy="3641722"/>
          </a:xfrm>
        </p:spPr>
        <p:txBody>
          <a:bodyPr/>
          <a:lstStyle/>
          <a:p>
            <a:r>
              <a:rPr lang="de-DE" dirty="0"/>
              <a:t>Bild durch Klicken auf Symbol hinzufügen</a:t>
            </a:r>
            <a:endParaRPr lang="de-CH"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600" y="396000"/>
            <a:ext cx="1588313" cy="568757"/>
          </a:xfrm>
          <a:prstGeom prst="rect">
            <a:avLst/>
          </a:prstGeom>
        </p:spPr>
      </p:pic>
    </p:spTree>
    <p:extLst>
      <p:ext uri="{BB962C8B-B14F-4D97-AF65-F5344CB8AC3E}">
        <p14:creationId xmlns:p14="http://schemas.microsoft.com/office/powerpoint/2010/main" val="3700349760"/>
      </p:ext>
    </p:extLst>
  </p:cSld>
  <p:clrMapOvr>
    <a:masterClrMapping/>
  </p:clrMapOvr>
  <p:extLst>
    <p:ext uri="{DCECCB84-F9BA-43D5-87BE-67443E8EF086}">
      <p15:sldGuideLst xmlns:p15="http://schemas.microsoft.com/office/powerpoint/2012/main">
        <p15:guide id="1" pos="136">
          <p15:clr>
            <a:srgbClr val="FBAE40"/>
          </p15:clr>
        </p15:guide>
        <p15:guide id="2" orient="horz" pos="134">
          <p15:clr>
            <a:srgbClr val="FBAE40"/>
          </p15:clr>
        </p15:guide>
        <p15:guide id="3" orient="horz" pos="4182">
          <p15:clr>
            <a:srgbClr val="FBAE40"/>
          </p15:clr>
        </p15:guide>
        <p15:guide id="4" pos="7544">
          <p15:clr>
            <a:srgbClr val="FBAE40"/>
          </p15:clr>
        </p15:guide>
        <p15:guide id="5" orient="horz" pos="2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34800" y="404813"/>
            <a:ext cx="11521840" cy="755936"/>
          </a:xfrm>
        </p:spPr>
        <p:txBody>
          <a:bodyPr/>
          <a:lstStyle/>
          <a:p>
            <a:r>
              <a:rPr lang="de-DE" dirty="0"/>
              <a:t>Titelmasterformat durch Klicken bearbeiten</a:t>
            </a:r>
            <a:endParaRPr lang="de-CH" dirty="0"/>
          </a:p>
        </p:txBody>
      </p:sp>
      <p:sp>
        <p:nvSpPr>
          <p:cNvPr id="3" name="Inhaltsplatzhalter 2"/>
          <p:cNvSpPr>
            <a:spLocks noGrp="1"/>
          </p:cNvSpPr>
          <p:nvPr>
            <p:ph idx="1"/>
          </p:nvPr>
        </p:nvSpPr>
        <p:spPr>
          <a:xfrm>
            <a:off x="334800" y="1520826"/>
            <a:ext cx="11521840" cy="4716462"/>
          </a:xfrm>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p:txBody>
      </p:sp>
      <p:sp>
        <p:nvSpPr>
          <p:cNvPr id="8" name="Fußzeilenplatzhalter 7"/>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p:txBody>
      </p:sp>
      <p:sp>
        <p:nvSpPr>
          <p:cNvPr id="9" name="Foliennummernplatzhalter 8"/>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42689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a:xfrm>
            <a:off x="334800" y="404813"/>
            <a:ext cx="11521840" cy="755936"/>
          </a:xfrm>
        </p:spPr>
        <p:txBody>
          <a:bodyPr/>
          <a:lstStyle/>
          <a:p>
            <a:r>
              <a:rPr lang="de-DE" dirty="0"/>
              <a:t>Titelmasterformat durch Klicken bearbeiten</a:t>
            </a:r>
            <a:endParaRPr lang="de-CH" dirty="0"/>
          </a:p>
        </p:txBody>
      </p:sp>
      <p:sp>
        <p:nvSpPr>
          <p:cNvPr id="3" name="Inhaltsplatzhalter 2"/>
          <p:cNvSpPr>
            <a:spLocks noGrp="1"/>
          </p:cNvSpPr>
          <p:nvPr>
            <p:ph idx="1"/>
          </p:nvPr>
        </p:nvSpPr>
        <p:spPr>
          <a:xfrm>
            <a:off x="334800" y="1522800"/>
            <a:ext cx="5688000" cy="4716462"/>
          </a:xfrm>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p:txBody>
      </p:sp>
      <p:sp>
        <p:nvSpPr>
          <p:cNvPr id="8" name="Fußzeilenplatzhalter 7"/>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a:p>
            <a:pPr algn="r"/>
            <a:endParaRPr lang="de-CH" dirty="0"/>
          </a:p>
        </p:txBody>
      </p:sp>
      <p:sp>
        <p:nvSpPr>
          <p:cNvPr id="9" name="Foliennummernplatzhalter 8"/>
          <p:cNvSpPr>
            <a:spLocks noGrp="1"/>
          </p:cNvSpPr>
          <p:nvPr>
            <p:ph type="sldNum" sz="quarter" idx="12"/>
          </p:nvPr>
        </p:nvSpPr>
        <p:spPr/>
        <p:txBody>
          <a:bodyPr/>
          <a:lstStyle/>
          <a:p>
            <a:fld id="{B3811826-9277-4232-A2B5-17D05DFC7392}" type="slidenum">
              <a:rPr lang="de-CH" smtClean="0"/>
              <a:pPr/>
              <a:t>‹Nr.›</a:t>
            </a:fld>
            <a:endParaRPr lang="de-CH" dirty="0"/>
          </a:p>
        </p:txBody>
      </p:sp>
      <p:sp>
        <p:nvSpPr>
          <p:cNvPr id="10" name="Inhaltsplatzhalter 2"/>
          <p:cNvSpPr>
            <a:spLocks noGrp="1"/>
          </p:cNvSpPr>
          <p:nvPr>
            <p:ph idx="13"/>
          </p:nvPr>
        </p:nvSpPr>
        <p:spPr>
          <a:xfrm>
            <a:off x="6166800" y="1520826"/>
            <a:ext cx="5688000" cy="4716462"/>
          </a:xfrm>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56837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e, mittig">
    <p:spTree>
      <p:nvGrpSpPr>
        <p:cNvPr id="1" name=""/>
        <p:cNvGrpSpPr/>
        <p:nvPr/>
      </p:nvGrpSpPr>
      <p:grpSpPr>
        <a:xfrm>
          <a:off x="0" y="0"/>
          <a:ext cx="0" cy="0"/>
          <a:chOff x="0" y="0"/>
          <a:chExt cx="0" cy="0"/>
        </a:xfrm>
      </p:grpSpPr>
      <p:sp>
        <p:nvSpPr>
          <p:cNvPr id="2" name="Titel 1"/>
          <p:cNvSpPr>
            <a:spLocks noGrp="1"/>
          </p:cNvSpPr>
          <p:nvPr>
            <p:ph type="title"/>
          </p:nvPr>
        </p:nvSpPr>
        <p:spPr>
          <a:xfrm>
            <a:off x="334800" y="404813"/>
            <a:ext cx="11521840" cy="755936"/>
          </a:xfrm>
        </p:spPr>
        <p:txBody>
          <a:bodyPr/>
          <a:lstStyle/>
          <a:p>
            <a:r>
              <a:rPr lang="de-DE" dirty="0"/>
              <a:t>Titelmasterformat durch Klicken bearbeiten</a:t>
            </a:r>
            <a:endParaRPr lang="de-CH" dirty="0"/>
          </a:p>
        </p:txBody>
      </p:sp>
      <p:sp>
        <p:nvSpPr>
          <p:cNvPr id="3" name="Inhaltsplatzhalter 2"/>
          <p:cNvSpPr>
            <a:spLocks noGrp="1"/>
          </p:cNvSpPr>
          <p:nvPr>
            <p:ph idx="1"/>
          </p:nvPr>
        </p:nvSpPr>
        <p:spPr>
          <a:xfrm>
            <a:off x="2494800" y="1522800"/>
            <a:ext cx="7200000" cy="4716462"/>
          </a:xfrm>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a:p>
            <a:endParaRPr lang="de-CH" dirty="0"/>
          </a:p>
        </p:txBody>
      </p:sp>
      <p:sp>
        <p:nvSpPr>
          <p:cNvPr id="8" name="Fußzeilenplatzhalter 7"/>
          <p:cNvSpPr>
            <a:spLocks noGrp="1"/>
          </p:cNvSpPr>
          <p:nvPr>
            <p:ph type="ftr" sz="quarter" idx="11"/>
          </p:nvPr>
        </p:nvSpPr>
        <p:spPr>
          <a:xfrm>
            <a:off x="9120682" y="6524626"/>
            <a:ext cx="2544283" cy="180000"/>
          </a:xfrm>
          <a:prstGeom prst="rect">
            <a:avLst/>
          </a:prstGeom>
        </p:spPr>
        <p:txBody>
          <a:bodyPr/>
          <a:lstStyle/>
          <a:p>
            <a:pPr algn="r"/>
            <a:r>
              <a:rPr lang="en-GB" dirty="0"/>
              <a:t>University of Basel</a:t>
            </a:r>
          </a:p>
          <a:p>
            <a:pPr algn="r"/>
            <a:endParaRPr lang="de-CH" dirty="0"/>
          </a:p>
        </p:txBody>
      </p:sp>
      <p:sp>
        <p:nvSpPr>
          <p:cNvPr id="9" name="Foliennummernplatzhalter 8"/>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156088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3 Inhalte">
    <p:spTree>
      <p:nvGrpSpPr>
        <p:cNvPr id="1" name=""/>
        <p:cNvGrpSpPr/>
        <p:nvPr/>
      </p:nvGrpSpPr>
      <p:grpSpPr>
        <a:xfrm>
          <a:off x="0" y="0"/>
          <a:ext cx="0" cy="0"/>
          <a:chOff x="0" y="0"/>
          <a:chExt cx="0" cy="0"/>
        </a:xfrm>
      </p:grpSpPr>
      <p:sp>
        <p:nvSpPr>
          <p:cNvPr id="2" name="Titel 1"/>
          <p:cNvSpPr>
            <a:spLocks noGrp="1"/>
          </p:cNvSpPr>
          <p:nvPr>
            <p:ph type="title"/>
          </p:nvPr>
        </p:nvSpPr>
        <p:spPr>
          <a:xfrm>
            <a:off x="334800" y="404813"/>
            <a:ext cx="11521840" cy="755936"/>
          </a:xfrm>
        </p:spPr>
        <p:txBody>
          <a:bodyPr/>
          <a:lstStyle/>
          <a:p>
            <a:r>
              <a:rPr lang="de-DE" dirty="0"/>
              <a:t>Titelmasterformat durch Klicken bearbeiten</a:t>
            </a:r>
            <a:endParaRPr lang="de-CH" dirty="0"/>
          </a:p>
        </p:txBody>
      </p:sp>
      <p:sp>
        <p:nvSpPr>
          <p:cNvPr id="3" name="Inhaltsplatzhalter 2"/>
          <p:cNvSpPr>
            <a:spLocks noGrp="1"/>
          </p:cNvSpPr>
          <p:nvPr>
            <p:ph idx="1"/>
          </p:nvPr>
        </p:nvSpPr>
        <p:spPr>
          <a:xfrm>
            <a:off x="334800" y="1522800"/>
            <a:ext cx="3744000" cy="4716462"/>
          </a:xfrm>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a:p>
            <a:endParaRPr lang="de-CH" dirty="0"/>
          </a:p>
        </p:txBody>
      </p:sp>
      <p:sp>
        <p:nvSpPr>
          <p:cNvPr id="8" name="Fußzeilenplatzhalter 7"/>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a:p>
            <a:pPr algn="r"/>
            <a:endParaRPr lang="de-CH" dirty="0"/>
          </a:p>
        </p:txBody>
      </p:sp>
      <p:sp>
        <p:nvSpPr>
          <p:cNvPr id="9" name="Foliennummernplatzhalter 8"/>
          <p:cNvSpPr>
            <a:spLocks noGrp="1"/>
          </p:cNvSpPr>
          <p:nvPr>
            <p:ph type="sldNum" sz="quarter" idx="12"/>
          </p:nvPr>
        </p:nvSpPr>
        <p:spPr/>
        <p:txBody>
          <a:bodyPr/>
          <a:lstStyle/>
          <a:p>
            <a:fld id="{B3811826-9277-4232-A2B5-17D05DFC7392}" type="slidenum">
              <a:rPr lang="de-CH" smtClean="0"/>
              <a:pPr/>
              <a:t>‹Nr.›</a:t>
            </a:fld>
            <a:endParaRPr lang="de-CH" dirty="0"/>
          </a:p>
        </p:txBody>
      </p:sp>
      <p:sp>
        <p:nvSpPr>
          <p:cNvPr id="10" name="Inhaltsplatzhalter 2"/>
          <p:cNvSpPr>
            <a:spLocks noGrp="1"/>
          </p:cNvSpPr>
          <p:nvPr>
            <p:ph idx="13"/>
          </p:nvPr>
        </p:nvSpPr>
        <p:spPr>
          <a:xfrm>
            <a:off x="8110800" y="1520826"/>
            <a:ext cx="3744000" cy="4716462"/>
          </a:xfrm>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Inhaltsplatzhalter 2"/>
          <p:cNvSpPr>
            <a:spLocks noGrp="1"/>
          </p:cNvSpPr>
          <p:nvPr>
            <p:ph idx="14"/>
          </p:nvPr>
        </p:nvSpPr>
        <p:spPr>
          <a:xfrm>
            <a:off x="4222800" y="1520826"/>
            <a:ext cx="3744000" cy="4716462"/>
          </a:xfrm>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40367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it Legen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a:p>
            <a:endParaRPr lang="de-CH" dirty="0"/>
          </a:p>
        </p:txBody>
      </p:sp>
      <p:sp>
        <p:nvSpPr>
          <p:cNvPr id="4" name="Fußzeilenplatzhalter 3"/>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a:p>
            <a:pPr algn="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334800" y="1520824"/>
            <a:ext cx="8498051" cy="3960000"/>
          </a:xfrm>
        </p:spPr>
        <p:txBody>
          <a:bodyPr/>
          <a:lstStyle/>
          <a:p>
            <a:r>
              <a:rPr lang="de-DE"/>
              <a:t>Bild durch Klicken auf Symbol hinzufügen</a:t>
            </a:r>
            <a:endParaRPr lang="de-CH" dirty="0"/>
          </a:p>
        </p:txBody>
      </p:sp>
      <p:sp>
        <p:nvSpPr>
          <p:cNvPr id="9" name="Textplatzhalter 8"/>
          <p:cNvSpPr>
            <a:spLocks noGrp="1"/>
          </p:cNvSpPr>
          <p:nvPr>
            <p:ph type="body" sz="quarter" idx="14"/>
          </p:nvPr>
        </p:nvSpPr>
        <p:spPr>
          <a:xfrm>
            <a:off x="8976640" y="1520827"/>
            <a:ext cx="2880000" cy="3959998"/>
          </a:xfrm>
        </p:spPr>
        <p:txBody>
          <a:bodyPr/>
          <a:lstStyle>
            <a:lvl1pPr>
              <a:defRPr sz="14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20139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p:txBody>
      </p:sp>
      <p:sp>
        <p:nvSpPr>
          <p:cNvPr id="4" name="Fußzeilenplatzhalter 3"/>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a:p>
            <a:pPr algn="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334801" y="1520824"/>
            <a:ext cx="5688000" cy="2592000"/>
          </a:xfrm>
        </p:spPr>
        <p:txBody>
          <a:bodyPr/>
          <a:lstStyle/>
          <a:p>
            <a:r>
              <a:rPr lang="de-DE"/>
              <a:t>Bild durch Klicken auf Symbol hinzufügen</a:t>
            </a:r>
            <a:endParaRPr lang="de-CH"/>
          </a:p>
        </p:txBody>
      </p:sp>
      <p:sp>
        <p:nvSpPr>
          <p:cNvPr id="8" name="Bildplatzhalter 6"/>
          <p:cNvSpPr>
            <a:spLocks noGrp="1"/>
          </p:cNvSpPr>
          <p:nvPr>
            <p:ph type="pic" sz="quarter" idx="14"/>
          </p:nvPr>
        </p:nvSpPr>
        <p:spPr>
          <a:xfrm>
            <a:off x="6166800" y="1520825"/>
            <a:ext cx="5688000" cy="2592000"/>
          </a:xfrm>
        </p:spPr>
        <p:txBody>
          <a:bodyPr/>
          <a:lstStyle/>
          <a:p>
            <a:r>
              <a:rPr lang="de-DE" dirty="0"/>
              <a:t>Bild durch Klicken auf Symbol hinzufügen</a:t>
            </a:r>
            <a:endParaRPr lang="de-CH" dirty="0"/>
          </a:p>
        </p:txBody>
      </p:sp>
      <p:sp>
        <p:nvSpPr>
          <p:cNvPr id="9" name="Textplatzhalter 8"/>
          <p:cNvSpPr>
            <a:spLocks noGrp="1"/>
          </p:cNvSpPr>
          <p:nvPr>
            <p:ph type="body" sz="quarter" idx="15"/>
          </p:nvPr>
        </p:nvSpPr>
        <p:spPr>
          <a:xfrm>
            <a:off x="334799" y="4221088"/>
            <a:ext cx="5688000" cy="1836180"/>
          </a:xfrm>
        </p:spPr>
        <p:txBody>
          <a:bodyPr/>
          <a:lstStyle>
            <a:lvl1pPr>
              <a:defRPr sz="14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8"/>
          <p:cNvSpPr>
            <a:spLocks noGrp="1"/>
          </p:cNvSpPr>
          <p:nvPr>
            <p:ph type="body" sz="quarter" idx="16"/>
          </p:nvPr>
        </p:nvSpPr>
        <p:spPr>
          <a:xfrm>
            <a:off x="6166800" y="4221088"/>
            <a:ext cx="5688000" cy="1836180"/>
          </a:xfrm>
        </p:spPr>
        <p:txBody>
          <a:bodyPr/>
          <a:lstStyle>
            <a:lvl1pPr>
              <a:defRPr sz="14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060473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a:p>
            <a:endParaRPr lang="de-CH" dirty="0"/>
          </a:p>
        </p:txBody>
      </p:sp>
      <p:sp>
        <p:nvSpPr>
          <p:cNvPr id="4" name="Fußzeilenplatzhalter 3"/>
          <p:cNvSpPr>
            <a:spLocks noGrp="1"/>
          </p:cNvSpPr>
          <p:nvPr>
            <p:ph type="ftr" sz="quarter" idx="11"/>
          </p:nvPr>
        </p:nvSpPr>
        <p:spPr>
          <a:xfrm>
            <a:off x="9120682" y="6525344"/>
            <a:ext cx="2544283" cy="180000"/>
          </a:xfrm>
          <a:prstGeom prst="rect">
            <a:avLst/>
          </a:prstGeom>
        </p:spPr>
        <p:txBody>
          <a:bodyPr/>
          <a:lstStyle/>
          <a:p>
            <a:pPr algn="r"/>
            <a:r>
              <a:rPr lang="en-GB" dirty="0"/>
              <a:t>University of Basel</a:t>
            </a:r>
          </a:p>
          <a:p>
            <a:pPr algn="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334800" y="1520824"/>
            <a:ext cx="3744000" cy="3276000"/>
          </a:xfrm>
        </p:spPr>
        <p:txBody>
          <a:bodyPr/>
          <a:lstStyle/>
          <a:p>
            <a:r>
              <a:rPr lang="de-DE" dirty="0"/>
              <a:t>Bild durch Klicken auf Symbol hinzufügen</a:t>
            </a:r>
            <a:endParaRPr lang="de-CH" dirty="0"/>
          </a:p>
        </p:txBody>
      </p:sp>
      <p:sp>
        <p:nvSpPr>
          <p:cNvPr id="9" name="Textplatzhalter 8"/>
          <p:cNvSpPr>
            <a:spLocks noGrp="1"/>
          </p:cNvSpPr>
          <p:nvPr>
            <p:ph type="body" sz="quarter" idx="15"/>
          </p:nvPr>
        </p:nvSpPr>
        <p:spPr>
          <a:xfrm>
            <a:off x="334800" y="4901715"/>
            <a:ext cx="3744000" cy="1155553"/>
          </a:xfrm>
        </p:spPr>
        <p:txBody>
          <a:bodyPr/>
          <a:lstStyle>
            <a:lvl1pPr>
              <a:defRPr sz="14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Bildplatzhalter 6"/>
          <p:cNvSpPr>
            <a:spLocks noGrp="1"/>
          </p:cNvSpPr>
          <p:nvPr>
            <p:ph type="pic" sz="quarter" idx="16"/>
          </p:nvPr>
        </p:nvSpPr>
        <p:spPr>
          <a:xfrm>
            <a:off x="4224208" y="1520825"/>
            <a:ext cx="3744000" cy="3276000"/>
          </a:xfrm>
        </p:spPr>
        <p:txBody>
          <a:bodyPr/>
          <a:lstStyle/>
          <a:p>
            <a:r>
              <a:rPr lang="de-DE" dirty="0"/>
              <a:t>Bild durch Klicken auf Symbol hinzufügen</a:t>
            </a:r>
            <a:endParaRPr lang="de-CH" dirty="0"/>
          </a:p>
        </p:txBody>
      </p:sp>
      <p:sp>
        <p:nvSpPr>
          <p:cNvPr id="12" name="Textplatzhalter 8"/>
          <p:cNvSpPr>
            <a:spLocks noGrp="1"/>
          </p:cNvSpPr>
          <p:nvPr>
            <p:ph type="body" sz="quarter" idx="17"/>
          </p:nvPr>
        </p:nvSpPr>
        <p:spPr>
          <a:xfrm>
            <a:off x="4219199" y="4901716"/>
            <a:ext cx="3744000" cy="1155553"/>
          </a:xfrm>
        </p:spPr>
        <p:txBody>
          <a:bodyPr/>
          <a:lstStyle>
            <a:lvl1pPr>
              <a:defRPr sz="14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Bildplatzhalter 6"/>
          <p:cNvSpPr>
            <a:spLocks noGrp="1"/>
          </p:cNvSpPr>
          <p:nvPr>
            <p:ph type="pic" sz="quarter" idx="18"/>
          </p:nvPr>
        </p:nvSpPr>
        <p:spPr>
          <a:xfrm>
            <a:off x="8112640" y="1524273"/>
            <a:ext cx="3744000" cy="3276000"/>
          </a:xfrm>
        </p:spPr>
        <p:txBody>
          <a:bodyPr/>
          <a:lstStyle/>
          <a:p>
            <a:r>
              <a:rPr lang="de-DE" dirty="0"/>
              <a:t>Bild durch Klicken auf Symbol hinzufügen</a:t>
            </a:r>
            <a:endParaRPr lang="de-CH" dirty="0"/>
          </a:p>
        </p:txBody>
      </p:sp>
      <p:sp>
        <p:nvSpPr>
          <p:cNvPr id="14" name="Textplatzhalter 8"/>
          <p:cNvSpPr>
            <a:spLocks noGrp="1"/>
          </p:cNvSpPr>
          <p:nvPr>
            <p:ph type="body" sz="quarter" idx="19"/>
          </p:nvPr>
        </p:nvSpPr>
        <p:spPr>
          <a:xfrm>
            <a:off x="8114400" y="4905164"/>
            <a:ext cx="3744000" cy="1155553"/>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101737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35360" y="404813"/>
            <a:ext cx="11521280" cy="755936"/>
          </a:xfrm>
          <a:prstGeom prst="rect">
            <a:avLst/>
          </a:prstGeom>
        </p:spPr>
        <p:txBody>
          <a:bodyPr vert="horz" lIns="0" tIns="0" rIns="0" bIns="0" rtlCol="0" anchor="t" anchorCtr="0">
            <a:noAutofit/>
          </a:bodyPr>
          <a:lstStyle/>
          <a:p>
            <a:r>
              <a:rPr lang="de-CH" dirty="0"/>
              <a:t>Titelmasterformat durch Klicken bearbeiten</a:t>
            </a:r>
          </a:p>
        </p:txBody>
      </p:sp>
      <p:sp>
        <p:nvSpPr>
          <p:cNvPr id="3" name="Textplatzhalter 2"/>
          <p:cNvSpPr>
            <a:spLocks noGrp="1"/>
          </p:cNvSpPr>
          <p:nvPr>
            <p:ph type="body" idx="1"/>
          </p:nvPr>
        </p:nvSpPr>
        <p:spPr>
          <a:xfrm>
            <a:off x="335360" y="1520826"/>
            <a:ext cx="11521280" cy="4716462"/>
          </a:xfrm>
          <a:prstGeom prst="rect">
            <a:avLst/>
          </a:prstGeom>
        </p:spPr>
        <p:txBody>
          <a:bodyPr vert="horz" lIns="0" tIns="0" rIns="0" bIns="0" rtlCol="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4" name="Datumsplatzhalter 3"/>
          <p:cNvSpPr>
            <a:spLocks noGrp="1"/>
          </p:cNvSpPr>
          <p:nvPr>
            <p:ph type="dt" sz="half" idx="2"/>
          </p:nvPr>
        </p:nvSpPr>
        <p:spPr>
          <a:xfrm>
            <a:off x="334800" y="6524626"/>
            <a:ext cx="2878667" cy="180000"/>
          </a:xfrm>
          <a:prstGeom prst="rect">
            <a:avLst/>
          </a:prstGeom>
        </p:spPr>
        <p:txBody>
          <a:bodyPr vert="horz" lIns="0" tIns="21600" rIns="0" bIns="0" rtlCol="0" anchor="t" anchorCtr="0"/>
          <a:lstStyle>
            <a:lvl1pPr algn="l">
              <a:defRPr sz="600">
                <a:solidFill>
                  <a:schemeClr val="tx1"/>
                </a:solidFill>
              </a:defRPr>
            </a:lvl1pPr>
          </a:lstStyle>
          <a:p>
            <a:r>
              <a:rPr lang="de-DE" dirty="0"/>
              <a:t>Title </a:t>
            </a:r>
            <a:r>
              <a:rPr lang="de-DE" dirty="0" err="1"/>
              <a:t>of</a:t>
            </a:r>
            <a:r>
              <a:rPr lang="de-DE" dirty="0"/>
              <a:t> </a:t>
            </a:r>
            <a:r>
              <a:rPr lang="de-DE" dirty="0" err="1"/>
              <a:t>presentation</a:t>
            </a:r>
            <a:r>
              <a:rPr lang="de-DE" dirty="0"/>
              <a:t>, </a:t>
            </a:r>
            <a:r>
              <a:rPr lang="de-DE" dirty="0" err="1"/>
              <a:t>author</a:t>
            </a:r>
            <a:r>
              <a:rPr lang="de-DE" dirty="0"/>
              <a:t>, DD.MM.YY</a:t>
            </a:r>
            <a:endParaRPr lang="en-GB" dirty="0"/>
          </a:p>
          <a:p>
            <a:endParaRPr lang="de-CH" dirty="0"/>
          </a:p>
        </p:txBody>
      </p:sp>
      <p:sp>
        <p:nvSpPr>
          <p:cNvPr id="6" name="Foliennummernplatzhalter 5"/>
          <p:cNvSpPr>
            <a:spLocks noGrp="1"/>
          </p:cNvSpPr>
          <p:nvPr>
            <p:ph type="sldNum" sz="quarter" idx="4"/>
          </p:nvPr>
        </p:nvSpPr>
        <p:spPr>
          <a:xfrm>
            <a:off x="11664965" y="6525344"/>
            <a:ext cx="191675" cy="180000"/>
          </a:xfrm>
          <a:prstGeom prst="rect">
            <a:avLst/>
          </a:prstGeom>
        </p:spPr>
        <p:txBody>
          <a:bodyPr vert="horz" lIns="0" tIns="21600" rIns="0" bIns="0" rtlCol="0" anchor="t" anchorCtr="0"/>
          <a:lstStyle>
            <a:lvl1pPr algn="r">
              <a:defRPr sz="600">
                <a:solidFill>
                  <a:schemeClr val="tx1"/>
                </a:solidFill>
              </a:defRPr>
            </a:lvl1pPr>
          </a:lstStyle>
          <a:p>
            <a:fld id="{B3811826-9277-4232-A2B5-17D05DFC7392}" type="slidenum">
              <a:rPr lang="de-CH" smtClean="0"/>
              <a:pPr/>
              <a:t>‹Nr.›</a:t>
            </a:fld>
            <a:endParaRPr lang="de-CH" dirty="0"/>
          </a:p>
        </p:txBody>
      </p:sp>
      <p:cxnSp>
        <p:nvCxnSpPr>
          <p:cNvPr id="10" name="Gerade Verbindung 9"/>
          <p:cNvCxnSpPr/>
          <p:nvPr/>
        </p:nvCxnSpPr>
        <p:spPr>
          <a:xfrm>
            <a:off x="334800" y="6453188"/>
            <a:ext cx="11521840" cy="1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ußzeilenplatzhalter 7"/>
          <p:cNvSpPr>
            <a:spLocks noGrp="1"/>
          </p:cNvSpPr>
          <p:nvPr>
            <p:ph type="ftr" sz="quarter" idx="3"/>
          </p:nvPr>
        </p:nvSpPr>
        <p:spPr>
          <a:xfrm>
            <a:off x="9120682" y="6525344"/>
            <a:ext cx="2544283" cy="180000"/>
          </a:xfrm>
          <a:prstGeom prst="rect">
            <a:avLst/>
          </a:prstGeom>
        </p:spPr>
        <p:txBody>
          <a:bodyPr/>
          <a:lstStyle>
            <a:lvl1pPr>
              <a:defRPr sz="600"/>
            </a:lvl1pPr>
          </a:lstStyle>
          <a:p>
            <a:pPr algn="r"/>
            <a:r>
              <a:rPr lang="en-GB" dirty="0"/>
              <a:t>University of Basel</a:t>
            </a:r>
          </a:p>
        </p:txBody>
      </p:sp>
    </p:spTree>
    <p:extLst>
      <p:ext uri="{BB962C8B-B14F-4D97-AF65-F5344CB8AC3E}">
        <p14:creationId xmlns:p14="http://schemas.microsoft.com/office/powerpoint/2010/main" val="889273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ts val="2500"/>
        </a:lnSpc>
        <a:spcBef>
          <a:spcPct val="0"/>
        </a:spcBef>
        <a:buNone/>
        <a:defRPr sz="2300" b="1" kern="1200">
          <a:solidFill>
            <a:schemeClr val="tx1"/>
          </a:solidFill>
          <a:latin typeface="+mj-lt"/>
          <a:ea typeface="+mj-ea"/>
          <a:cs typeface="+mj-cs"/>
        </a:defRPr>
      </a:lvl1pPr>
    </p:titleStyle>
    <p:bodyStyle>
      <a:lvl1pPr marL="0" indent="0" algn="l" defTabSz="914400" rtl="0" eaLnBrk="1" latinLnBrk="0" hangingPunct="1">
        <a:spcBef>
          <a:spcPts val="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hyperlink" Target="https://www.unibas.ch/dam/jcr:3f6641f2-e3c3-4a83-ab23-1da15f1847ca/OA_Policy_UniBasel_20191008.pdf" TargetMode="External"/><Relationship Id="rId1" Type="http://schemas.openxmlformats.org/officeDocument/2006/relationships/slideLayout" Target="../slideLayouts/slideLayout3.xml"/><Relationship Id="rId5" Type="http://schemas.openxmlformats.org/officeDocument/2006/relationships/hyperlink" Target="https://www.oa-fund.unibas.ch/de/" TargetMode="External"/><Relationship Id="rId4" Type="http://schemas.openxmlformats.org/officeDocument/2006/relationships/hyperlink" Target="https://ub-easyweb.ub.unibas.ch/de/open-science-publizieren-digitale-forschung/open-acces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oaj.org/" TargetMode="External"/><Relationship Id="rId3" Type="http://schemas.openxmlformats.org/officeDocument/2006/relationships/hyperlink" Target="https://open-access.net/startseite" TargetMode="External"/><Relationship Id="rId7" Type="http://schemas.openxmlformats.org/officeDocument/2006/relationships/hyperlink" Target="https://v2.sherpa.ac.uk/romeo/" TargetMode="External"/><Relationship Id="rId2" Type="http://schemas.openxmlformats.org/officeDocument/2006/relationships/hyperlink" Target="https://www.unibas.ch/dam/jcr:3f6641f2-e3c3-4a83-ab23-1da15f1847ca/OA_Policy_UniBasel_20191008.pdf" TargetMode="External"/><Relationship Id="rId1" Type="http://schemas.openxmlformats.org/officeDocument/2006/relationships/slideLayout" Target="../slideLayouts/slideLayout3.xml"/><Relationship Id="rId6" Type="http://schemas.openxmlformats.org/officeDocument/2006/relationships/hyperlink" Target="https://oa100.snf.ch/de/kontext/wichtige-entwicklungen/nationale-initiativen/nationale-open-access-strategie/" TargetMode="External"/><Relationship Id="rId5" Type="http://schemas.openxmlformats.org/officeDocument/2006/relationships/hyperlink" Target="http://www.snf.ch/de/derSnf/forschungspolitische_positionen/open_access/Seiten/default.aspx" TargetMode="External"/><Relationship Id="rId10" Type="http://schemas.openxmlformats.org/officeDocument/2006/relationships/hyperlink" Target="https://www.oa-fund.unibas.ch/de/" TargetMode="External"/><Relationship Id="rId4" Type="http://schemas.openxmlformats.org/officeDocument/2006/relationships/hyperlink" Target="https://ub-easyweb.ub.unibas.ch/de/open-science-publizieren-digitale-forschung/open-access/" TargetMode="External"/><Relationship Id="rId9" Type="http://schemas.openxmlformats.org/officeDocument/2006/relationships/hyperlink" Target="https://ub-easyweb.ub.unibas.ch/de/open-science-publizieren-digitale-forschung/edoc/"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openaccess@unibas.ch"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mailto:openaccess@unibas.ch"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unibas.ch/dam/jcr:3f6641f2-e3c3-4a83-ab23-1da15f1847ca/OA_Policy_UniBasel_20191008.pdf" TargetMode="External"/><Relationship Id="rId2" Type="http://schemas.openxmlformats.org/officeDocument/2006/relationships/hyperlink" Target="https://oa100.snf.ch/de/kontext/wichtige-entwicklungen/nationale-initiativen/nationale-open-access-strategie/"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edoc.unibas.ch/" TargetMode="External"/><Relationship Id="rId2" Type="http://schemas.openxmlformats.org/officeDocument/2006/relationships/hyperlink" Target="https://www.unibas.ch/dam/jcr:3f6641f2-e3c3-4a83-ab23-1da15f1847ca/OA_Policy_UniBasel_20191008.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v2.sherpa.ac.uk/romeo/" TargetMode="External"/><Relationship Id="rId2" Type="http://schemas.openxmlformats.org/officeDocument/2006/relationships/hyperlink" Target="https://www.unibas.ch/dam/jcr:3f6641f2-e3c3-4a83-ab23-1da15f1847ca/OA_Policy_UniBasel_20191008.pdf" TargetMode="External"/><Relationship Id="rId1" Type="http://schemas.openxmlformats.org/officeDocument/2006/relationships/slideLayout" Target="../slideLayouts/slideLayout3.xml"/><Relationship Id="rId6" Type="http://schemas.openxmlformats.org/officeDocument/2006/relationships/hyperlink" Target="https://ub-easyweb.ub.unibas.ch/de/open-science-publizieren-digitale-forschung/edoc/" TargetMode="External"/><Relationship Id="rId5" Type="http://schemas.openxmlformats.org/officeDocument/2006/relationships/hyperlink" Target="https://edoc.unibas.ch/" TargetMode="External"/><Relationship Id="rId4" Type="http://schemas.openxmlformats.org/officeDocument/2006/relationships/hyperlink" Target="https://www.unibas.ch/de/Forschung/Forschen-in-Basel/Forschungsdatenbank.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3886" y="1376363"/>
            <a:ext cx="7536581" cy="760445"/>
          </a:xfrm>
        </p:spPr>
        <p:txBody>
          <a:bodyPr/>
          <a:lstStyle/>
          <a:p>
            <a:r>
              <a:rPr lang="de-CH" dirty="0"/>
              <a:t>Open Access publizieren</a:t>
            </a:r>
          </a:p>
        </p:txBody>
      </p:sp>
      <p:sp>
        <p:nvSpPr>
          <p:cNvPr id="3" name="Untertitel 2"/>
          <p:cNvSpPr>
            <a:spLocks noGrp="1"/>
          </p:cNvSpPr>
          <p:nvPr>
            <p:ph type="subTitle" idx="1"/>
          </p:nvPr>
        </p:nvSpPr>
        <p:spPr>
          <a:xfrm>
            <a:off x="413886" y="2242969"/>
            <a:ext cx="9067800" cy="324036"/>
          </a:xfrm>
        </p:spPr>
        <p:txBody>
          <a:bodyPr/>
          <a:lstStyle/>
          <a:p>
            <a:r>
              <a:rPr lang="de-CH" dirty="0"/>
              <a:t>Lucy Hindermann, Open Science Team Universitätsbibliothek Basel </a:t>
            </a:r>
          </a:p>
          <a:p>
            <a:endParaRPr lang="de-CH" dirty="0"/>
          </a:p>
          <a:p>
            <a:r>
              <a:rPr lang="de-CH" dirty="0"/>
              <a:t>Coffee Lectures, 3. Februar 2020 </a:t>
            </a:r>
          </a:p>
          <a:p>
            <a:endParaRPr lang="de-CH" dirty="0"/>
          </a:p>
        </p:txBody>
      </p:sp>
      <p:pic>
        <p:nvPicPr>
          <p:cNvPr id="6" name="Bildplatzhalter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0" y="2949429"/>
            <a:ext cx="11973827" cy="5973827"/>
          </a:xfrm>
        </p:spPr>
      </p:pic>
    </p:spTree>
    <p:extLst>
      <p:ext uri="{BB962C8B-B14F-4D97-AF65-F5344CB8AC3E}">
        <p14:creationId xmlns:p14="http://schemas.microsoft.com/office/powerpoint/2010/main" val="2310889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800" y="413790"/>
            <a:ext cx="11521840" cy="755936"/>
          </a:xfrm>
        </p:spPr>
        <p:txBody>
          <a:bodyPr/>
          <a:lstStyle/>
          <a:p>
            <a:r>
              <a:rPr lang="de-CH" dirty="0"/>
              <a:t>Publikationslauf  Gold Open Access </a:t>
            </a:r>
          </a:p>
        </p:txBody>
      </p:sp>
      <p:sp>
        <p:nvSpPr>
          <p:cNvPr id="3" name="Inhaltsplatzhalter 2"/>
          <p:cNvSpPr>
            <a:spLocks noGrp="1"/>
          </p:cNvSpPr>
          <p:nvPr>
            <p:ph idx="1"/>
          </p:nvPr>
        </p:nvSpPr>
        <p:spPr>
          <a:xfrm>
            <a:off x="1045542" y="1622441"/>
            <a:ext cx="8831668" cy="4551085"/>
          </a:xfrm>
        </p:spPr>
        <p:style>
          <a:lnRef idx="2">
            <a:schemeClr val="accent1"/>
          </a:lnRef>
          <a:fillRef idx="1">
            <a:schemeClr val="lt1"/>
          </a:fillRef>
          <a:effectRef idx="0">
            <a:schemeClr val="accent1"/>
          </a:effectRef>
          <a:fontRef idx="minor">
            <a:schemeClr val="dk1"/>
          </a:fontRef>
        </p:style>
        <p:txBody>
          <a:bodyPr/>
          <a:lstStyle/>
          <a:p>
            <a:pPr marL="285750" indent="-285750">
              <a:buFont typeface="Wingdings" panose="05000000000000000000" pitchFamily="2" charset="2"/>
              <a:buChar char="à"/>
            </a:pPr>
            <a:endParaRPr lang="de-CH" dirty="0"/>
          </a:p>
          <a:p>
            <a:endParaRPr lang="de-CH" dirty="0"/>
          </a:p>
        </p:txBody>
      </p:sp>
      <p:sp>
        <p:nvSpPr>
          <p:cNvPr id="4" name="Datumsplatzhalter 3"/>
          <p:cNvSpPr>
            <a:spLocks noGrp="1"/>
          </p:cNvSpPr>
          <p:nvPr>
            <p:ph type="dt" sz="half" idx="10"/>
          </p:nvPr>
        </p:nvSpPr>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dirty="0"/>
              <a:t>Universität Basel</a:t>
            </a:r>
          </a:p>
        </p:txBody>
      </p:sp>
      <p:sp>
        <p:nvSpPr>
          <p:cNvPr id="6" name="Foliennummernplatzhalter 5"/>
          <p:cNvSpPr>
            <a:spLocks noGrp="1"/>
          </p:cNvSpPr>
          <p:nvPr>
            <p:ph type="sldNum" sz="quarter" idx="12"/>
          </p:nvPr>
        </p:nvSpPr>
        <p:spPr/>
        <p:txBody>
          <a:bodyPr/>
          <a:lstStyle/>
          <a:p>
            <a:fld id="{B3811826-9277-4232-A2B5-17D05DFC7392}" type="slidenum">
              <a:rPr lang="de-CH" smtClean="0"/>
              <a:pPr/>
              <a:t>10</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Abgerundetes Rechteck 6"/>
          <p:cNvSpPr/>
          <p:nvPr/>
        </p:nvSpPr>
        <p:spPr>
          <a:xfrm>
            <a:off x="6460956" y="1871925"/>
            <a:ext cx="2057401" cy="75370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Manuskript wird eingereicht</a:t>
            </a:r>
          </a:p>
        </p:txBody>
      </p:sp>
      <p:sp>
        <p:nvSpPr>
          <p:cNvPr id="9" name="Abgerundetes Rechteck 8"/>
          <p:cNvSpPr/>
          <p:nvPr/>
        </p:nvSpPr>
        <p:spPr>
          <a:xfrm>
            <a:off x="7489656" y="3186530"/>
            <a:ext cx="2081463" cy="83619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Qualitätskontrolle Verlag/ Peer-Review</a:t>
            </a:r>
          </a:p>
        </p:txBody>
      </p:sp>
      <p:sp>
        <p:nvSpPr>
          <p:cNvPr id="10" name="Abgerundetes Rechteck 9"/>
          <p:cNvSpPr/>
          <p:nvPr/>
        </p:nvSpPr>
        <p:spPr>
          <a:xfrm>
            <a:off x="6046239" y="4620156"/>
            <a:ext cx="2886834" cy="130236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 Akzeptiertes Manuskript wird mit Verlagslayout versehen und publiziert</a:t>
            </a:r>
          </a:p>
        </p:txBody>
      </p:sp>
      <p:sp>
        <p:nvSpPr>
          <p:cNvPr id="14" name="Abgerundetes Rechteck 13"/>
          <p:cNvSpPr/>
          <p:nvPr/>
        </p:nvSpPr>
        <p:spPr>
          <a:xfrm>
            <a:off x="1518929" y="4532243"/>
            <a:ext cx="3334772" cy="139028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Publikation gegen Bezahlung von </a:t>
            </a:r>
            <a:r>
              <a:rPr lang="de-CH" b="1" dirty="0"/>
              <a:t>APC</a:t>
            </a:r>
            <a:r>
              <a:rPr lang="de-CH" dirty="0"/>
              <a:t> </a:t>
            </a:r>
          </a:p>
          <a:p>
            <a:pPr algn="ctr"/>
            <a:r>
              <a:rPr lang="de-CH" dirty="0"/>
              <a:t>(</a:t>
            </a:r>
            <a:r>
              <a:rPr lang="de-CH" b="1" dirty="0" err="1"/>
              <a:t>A</a:t>
            </a:r>
            <a:r>
              <a:rPr lang="de-CH" dirty="0" err="1"/>
              <a:t>rticle</a:t>
            </a:r>
            <a:r>
              <a:rPr lang="de-CH" dirty="0"/>
              <a:t> </a:t>
            </a:r>
            <a:r>
              <a:rPr lang="de-CH" b="1" dirty="0"/>
              <a:t>P</a:t>
            </a:r>
            <a:r>
              <a:rPr lang="de-CH" dirty="0"/>
              <a:t>rocessing </a:t>
            </a:r>
            <a:r>
              <a:rPr lang="de-CH" b="1" dirty="0" err="1"/>
              <a:t>C</a:t>
            </a:r>
            <a:r>
              <a:rPr lang="de-CH" dirty="0" err="1"/>
              <a:t>harges</a:t>
            </a:r>
            <a:r>
              <a:rPr lang="de-CH" dirty="0"/>
              <a:t>) </a:t>
            </a:r>
          </a:p>
        </p:txBody>
      </p:sp>
      <p:sp>
        <p:nvSpPr>
          <p:cNvPr id="11" name="Abgerundetes Rechteck 10"/>
          <p:cNvSpPr/>
          <p:nvPr/>
        </p:nvSpPr>
        <p:spPr>
          <a:xfrm>
            <a:off x="1579149" y="1696605"/>
            <a:ext cx="2784004" cy="744727"/>
          </a:xfrm>
          <a:prstGeom prst="roundRect">
            <a:avLst/>
          </a:prstGeom>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CH" sz="1400" dirty="0"/>
              <a:t>Wissenschaftliche Publikation ist über den Bestand der Bibliothek zugänglich </a:t>
            </a:r>
          </a:p>
        </p:txBody>
      </p:sp>
      <p:sp>
        <p:nvSpPr>
          <p:cNvPr id="12" name="Pfeil nach unten 11"/>
          <p:cNvSpPr/>
          <p:nvPr/>
        </p:nvSpPr>
        <p:spPr>
          <a:xfrm>
            <a:off x="8064809" y="2625630"/>
            <a:ext cx="465578" cy="56089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Pfeil nach unten 12"/>
          <p:cNvSpPr/>
          <p:nvPr/>
        </p:nvSpPr>
        <p:spPr>
          <a:xfrm>
            <a:off x="7694528" y="4022725"/>
            <a:ext cx="435681" cy="61328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Pfeil nach rechts 14"/>
          <p:cNvSpPr/>
          <p:nvPr/>
        </p:nvSpPr>
        <p:spPr>
          <a:xfrm rot="10800000">
            <a:off x="4853701" y="5029023"/>
            <a:ext cx="119253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Pfeil nach rechts 15"/>
          <p:cNvSpPr/>
          <p:nvPr/>
        </p:nvSpPr>
        <p:spPr>
          <a:xfrm rot="16200000">
            <a:off x="2753213" y="3829674"/>
            <a:ext cx="920507"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Abgerundetes Rechteck 16"/>
          <p:cNvSpPr/>
          <p:nvPr/>
        </p:nvSpPr>
        <p:spPr>
          <a:xfrm>
            <a:off x="1525942" y="2458177"/>
            <a:ext cx="2897432" cy="1153560"/>
          </a:xfrm>
          <a:prstGeom prst="roundRect">
            <a:avLst/>
          </a:prstGeom>
          <a:solidFill>
            <a:srgbClr val="F6E3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Publikation ist sofort frei zugänglich </a:t>
            </a:r>
          </a:p>
        </p:txBody>
      </p:sp>
      <p:sp>
        <p:nvSpPr>
          <p:cNvPr id="18" name="Ellipse 17"/>
          <p:cNvSpPr/>
          <p:nvPr/>
        </p:nvSpPr>
        <p:spPr>
          <a:xfrm>
            <a:off x="4491585" y="3329418"/>
            <a:ext cx="2430194" cy="124689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Bezahlung </a:t>
            </a:r>
            <a:r>
              <a:rPr lang="de-CH" b="1" dirty="0">
                <a:solidFill>
                  <a:schemeClr val="tx1"/>
                </a:solidFill>
              </a:rPr>
              <a:t>APC</a:t>
            </a:r>
            <a:r>
              <a:rPr lang="de-CH" dirty="0">
                <a:solidFill>
                  <a:schemeClr val="tx1"/>
                </a:solidFill>
              </a:rPr>
              <a:t> </a:t>
            </a:r>
          </a:p>
        </p:txBody>
      </p:sp>
      <p:sp>
        <p:nvSpPr>
          <p:cNvPr id="19" name="Pfeil nach rechts 18"/>
          <p:cNvSpPr/>
          <p:nvPr/>
        </p:nvSpPr>
        <p:spPr>
          <a:xfrm rot="5400000">
            <a:off x="4904252" y="2179566"/>
            <a:ext cx="1706977" cy="59272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0" name="Pfeil nach rechts 19"/>
          <p:cNvSpPr/>
          <p:nvPr/>
        </p:nvSpPr>
        <p:spPr>
          <a:xfrm rot="10800000">
            <a:off x="4420644" y="2550325"/>
            <a:ext cx="1207876"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2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75205" y="4038673"/>
            <a:ext cx="394459" cy="355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0822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E4BF06"/>
                </a:solidFill>
              </a:rPr>
              <a:t>Gold Open Access </a:t>
            </a:r>
          </a:p>
        </p:txBody>
      </p:sp>
      <p:sp>
        <p:nvSpPr>
          <p:cNvPr id="3" name="Inhaltsplatzhalter 2"/>
          <p:cNvSpPr>
            <a:spLocks noGrp="1"/>
          </p:cNvSpPr>
          <p:nvPr>
            <p:ph idx="1"/>
          </p:nvPr>
        </p:nvSpPr>
        <p:spPr>
          <a:xfrm>
            <a:off x="2477528" y="1240646"/>
            <a:ext cx="7199312" cy="4551085"/>
          </a:xfrm>
        </p:spPr>
        <p:txBody>
          <a:bodyPr/>
          <a:lstStyle/>
          <a:p>
            <a:endParaRPr lang="de-CH" dirty="0">
              <a:hlinkClick r:id="rId2"/>
            </a:endParaRPr>
          </a:p>
          <a:p>
            <a:endParaRPr lang="de-CH" dirty="0"/>
          </a:p>
          <a:p>
            <a:endParaRPr lang="de-CH" dirty="0"/>
          </a:p>
          <a:p>
            <a:r>
              <a:rPr lang="de-CH" dirty="0"/>
              <a:t>Gold OA Journal: </a:t>
            </a:r>
            <a:r>
              <a:rPr lang="en-US" dirty="0">
                <a:hlinkClick r:id="rId3"/>
              </a:rPr>
              <a:t>Directory of Open Access Journals (DOAJ)</a:t>
            </a:r>
            <a:endParaRPr lang="de-CH" dirty="0"/>
          </a:p>
          <a:p>
            <a:endParaRPr lang="de-CH" dirty="0"/>
          </a:p>
          <a:p>
            <a:r>
              <a:rPr lang="de-CH" dirty="0"/>
              <a:t>Read </a:t>
            </a:r>
            <a:r>
              <a:rPr lang="de-CH" dirty="0" err="1"/>
              <a:t>and</a:t>
            </a:r>
            <a:r>
              <a:rPr lang="de-CH" dirty="0"/>
              <a:t> </a:t>
            </a:r>
            <a:r>
              <a:rPr lang="de-CH" dirty="0" err="1"/>
              <a:t>Publish</a:t>
            </a:r>
            <a:r>
              <a:rPr lang="de-CH" dirty="0"/>
              <a:t>: </a:t>
            </a:r>
            <a:r>
              <a:rPr lang="de-CH" dirty="0">
                <a:hlinkClick r:id="rId4"/>
              </a:rPr>
              <a:t>Liste Journal Publikationsrabatt</a:t>
            </a:r>
            <a:endParaRPr lang="de-CH" dirty="0"/>
          </a:p>
          <a:p>
            <a:endParaRPr lang="de-CH" dirty="0"/>
          </a:p>
          <a:p>
            <a:r>
              <a:rPr lang="de-CH" dirty="0" err="1"/>
              <a:t>Funding</a:t>
            </a:r>
            <a:r>
              <a:rPr lang="de-CH" dirty="0"/>
              <a:t>: </a:t>
            </a:r>
          </a:p>
          <a:p>
            <a:endParaRPr lang="de-CH" dirty="0"/>
          </a:p>
          <a:p>
            <a:pPr marL="285750" indent="-285750">
              <a:buFont typeface="Arial" panose="020B0604020202020204" pitchFamily="34" charset="0"/>
              <a:buChar char="•"/>
            </a:pPr>
            <a:r>
              <a:rPr lang="de-CH" dirty="0"/>
              <a:t>SNF Projekt Publikationskosten: </a:t>
            </a:r>
            <a:r>
              <a:rPr lang="de-CH" dirty="0">
                <a:hlinkClick r:id="rId5"/>
              </a:rPr>
              <a:t>Information und Kriterien</a:t>
            </a:r>
            <a:endParaRPr lang="de-CH" dirty="0"/>
          </a:p>
          <a:p>
            <a:endParaRPr lang="de-CH" dirty="0"/>
          </a:p>
          <a:p>
            <a:pPr marL="285750" indent="-285750">
              <a:buFont typeface="Arial" panose="020B0604020202020204" pitchFamily="34" charset="0"/>
              <a:buChar char="•"/>
            </a:pPr>
            <a:r>
              <a:rPr lang="de-CH" dirty="0"/>
              <a:t>Universität Basel Publikationsfond: </a:t>
            </a:r>
            <a:r>
              <a:rPr lang="de-CH" dirty="0">
                <a:hlinkClick r:id="rId5"/>
              </a:rPr>
              <a:t>Information und Kriterien</a:t>
            </a:r>
            <a:endParaRPr lang="de-CH" dirty="0"/>
          </a:p>
          <a:p>
            <a:endParaRPr lang="de-CH" dirty="0"/>
          </a:p>
          <a:p>
            <a:endParaRPr lang="de-CH" dirty="0"/>
          </a:p>
          <a:p>
            <a:endParaRPr lang="de-CH" dirty="0"/>
          </a:p>
          <a:p>
            <a:endParaRPr lang="de-CH" dirty="0"/>
          </a:p>
        </p:txBody>
      </p:sp>
      <p:sp>
        <p:nvSpPr>
          <p:cNvPr id="4" name="Datumsplatzhalter 3"/>
          <p:cNvSpPr>
            <a:spLocks noGrp="1"/>
          </p:cNvSpPr>
          <p:nvPr>
            <p:ph type="dt" sz="half" idx="10"/>
          </p:nvPr>
        </p:nvSpPr>
        <p:spPr>
          <a:xfrm>
            <a:off x="334800" y="6435344"/>
            <a:ext cx="2878667" cy="180000"/>
          </a:xfrm>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11</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Abgerundetes Rechteck 6"/>
          <p:cNvSpPr/>
          <p:nvPr/>
        </p:nvSpPr>
        <p:spPr>
          <a:xfrm>
            <a:off x="2477528" y="4912118"/>
            <a:ext cx="4572000" cy="5068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Hybrid wird nicht gefördert</a:t>
            </a:r>
          </a:p>
        </p:txBody>
      </p:sp>
    </p:spTree>
    <p:extLst>
      <p:ext uri="{BB962C8B-B14F-4D97-AF65-F5344CB8AC3E}">
        <p14:creationId xmlns:p14="http://schemas.microsoft.com/office/powerpoint/2010/main" val="792242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Linksammlung </a:t>
            </a:r>
          </a:p>
        </p:txBody>
      </p:sp>
      <p:sp>
        <p:nvSpPr>
          <p:cNvPr id="3" name="Inhaltsplatzhalter 2"/>
          <p:cNvSpPr>
            <a:spLocks noGrp="1"/>
          </p:cNvSpPr>
          <p:nvPr>
            <p:ph idx="1"/>
          </p:nvPr>
        </p:nvSpPr>
        <p:spPr>
          <a:xfrm>
            <a:off x="668606" y="1702542"/>
            <a:ext cx="7199312" cy="4551085"/>
          </a:xfrm>
        </p:spPr>
        <p:txBody>
          <a:bodyPr/>
          <a:lstStyle/>
          <a:p>
            <a:endParaRPr lang="de-CH" dirty="0">
              <a:hlinkClick r:id="rId2"/>
            </a:endParaRPr>
          </a:p>
          <a:p>
            <a:endParaRPr lang="de-CH" dirty="0"/>
          </a:p>
          <a:p>
            <a:endParaRPr lang="de-CH" dirty="0"/>
          </a:p>
          <a:p>
            <a:endParaRPr lang="de-CH" dirty="0"/>
          </a:p>
        </p:txBody>
      </p:sp>
      <p:sp>
        <p:nvSpPr>
          <p:cNvPr id="4" name="Datumsplatzhalter 3"/>
          <p:cNvSpPr>
            <a:spLocks noGrp="1"/>
          </p:cNvSpPr>
          <p:nvPr>
            <p:ph type="dt" sz="half" idx="10"/>
          </p:nvPr>
        </p:nvSpPr>
        <p:spPr>
          <a:xfrm>
            <a:off x="334800" y="6435344"/>
            <a:ext cx="2878667" cy="180000"/>
          </a:xfrm>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12</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1264953" y="1342465"/>
            <a:ext cx="8018195" cy="4057624"/>
          </a:xfrm>
          <a:prstGeom prst="rect">
            <a:avLst/>
          </a:prstGeom>
          <a:noFill/>
        </p:spPr>
        <p:txBody>
          <a:bodyPr wrap="square" lIns="0" tIns="0" rIns="0" bIns="0" rtlCol="0">
            <a:noAutofit/>
          </a:bodyPr>
          <a:lstStyle/>
          <a:p>
            <a:pPr>
              <a:lnSpc>
                <a:spcPct val="150000"/>
              </a:lnSpc>
            </a:pPr>
            <a:endParaRPr lang="de-CH" dirty="0"/>
          </a:p>
          <a:p>
            <a:pPr>
              <a:lnSpc>
                <a:spcPct val="150000"/>
              </a:lnSpc>
            </a:pPr>
            <a:r>
              <a:rPr lang="de-CH" dirty="0">
                <a:hlinkClick r:id="rId3"/>
              </a:rPr>
              <a:t>Info Open Access</a:t>
            </a:r>
            <a:endParaRPr lang="de-CH" dirty="0"/>
          </a:p>
          <a:p>
            <a:pPr>
              <a:lnSpc>
                <a:spcPct val="150000"/>
              </a:lnSpc>
            </a:pPr>
            <a:r>
              <a:rPr lang="de-CH" dirty="0">
                <a:hlinkClick r:id="rId4"/>
              </a:rPr>
              <a:t>Open Access Universitätsbibliothek Basel</a:t>
            </a:r>
            <a:endParaRPr lang="de-CH" dirty="0"/>
          </a:p>
          <a:p>
            <a:pPr>
              <a:lnSpc>
                <a:spcPct val="150000"/>
              </a:lnSpc>
            </a:pPr>
            <a:r>
              <a:rPr lang="de-CH" dirty="0">
                <a:hlinkClick r:id="rId5"/>
              </a:rPr>
              <a:t>Open Access SNF</a:t>
            </a:r>
            <a:endParaRPr lang="de-CH" dirty="0"/>
          </a:p>
          <a:p>
            <a:pPr>
              <a:lnSpc>
                <a:spcPct val="150000"/>
              </a:lnSpc>
            </a:pPr>
            <a:r>
              <a:rPr lang="de-CH" dirty="0">
                <a:hlinkClick r:id="rId6"/>
              </a:rPr>
              <a:t>Nationale Open Access Strategie</a:t>
            </a:r>
            <a:endParaRPr lang="de-CH" dirty="0"/>
          </a:p>
          <a:p>
            <a:pPr>
              <a:lnSpc>
                <a:spcPct val="150000"/>
              </a:lnSpc>
            </a:pPr>
            <a:r>
              <a:rPr lang="de-CH" dirty="0">
                <a:hlinkClick r:id="rId2"/>
              </a:rPr>
              <a:t>Open Access </a:t>
            </a:r>
            <a:r>
              <a:rPr lang="de-CH" dirty="0" err="1">
                <a:hlinkClick r:id="rId2"/>
              </a:rPr>
              <a:t>Policy</a:t>
            </a:r>
            <a:r>
              <a:rPr lang="de-CH" dirty="0">
                <a:hlinkClick r:id="rId2"/>
              </a:rPr>
              <a:t> Basel</a:t>
            </a:r>
            <a:endParaRPr lang="de-CH" dirty="0"/>
          </a:p>
          <a:p>
            <a:pPr>
              <a:lnSpc>
                <a:spcPct val="150000"/>
              </a:lnSpc>
            </a:pPr>
            <a:r>
              <a:rPr lang="de-CH" dirty="0">
                <a:solidFill>
                  <a:srgbClr val="C00000"/>
                </a:solidFill>
                <a:hlinkClick r:id="rId7"/>
              </a:rPr>
              <a:t>Sherpa Romeo</a:t>
            </a:r>
            <a:endParaRPr lang="de-CH" dirty="0"/>
          </a:p>
          <a:p>
            <a:pPr lvl="0">
              <a:lnSpc>
                <a:spcPct val="150000"/>
              </a:lnSpc>
            </a:pPr>
            <a:r>
              <a:rPr lang="en-US" dirty="0">
                <a:solidFill>
                  <a:srgbClr val="000000"/>
                </a:solidFill>
                <a:hlinkClick r:id="rId8"/>
              </a:rPr>
              <a:t>Directory of Open Access Journals (DOAJ)</a:t>
            </a:r>
            <a:endParaRPr lang="en-US" dirty="0">
              <a:solidFill>
                <a:srgbClr val="000000"/>
              </a:solidFill>
            </a:endParaRPr>
          </a:p>
          <a:p>
            <a:pPr lvl="0">
              <a:lnSpc>
                <a:spcPct val="150000"/>
              </a:lnSpc>
            </a:pPr>
            <a:r>
              <a:rPr lang="en-US" dirty="0">
                <a:solidFill>
                  <a:srgbClr val="000000"/>
                </a:solidFill>
                <a:hlinkClick r:id="rId9"/>
              </a:rPr>
              <a:t>Information </a:t>
            </a:r>
            <a:r>
              <a:rPr lang="en-US" dirty="0" err="1">
                <a:solidFill>
                  <a:srgbClr val="000000"/>
                </a:solidFill>
                <a:hlinkClick r:id="rId9"/>
              </a:rPr>
              <a:t>Forschungsdatenbank</a:t>
            </a:r>
            <a:r>
              <a:rPr lang="en-US" dirty="0">
                <a:solidFill>
                  <a:srgbClr val="000000"/>
                </a:solidFill>
                <a:hlinkClick r:id="rId9"/>
              </a:rPr>
              <a:t> und edoc</a:t>
            </a:r>
            <a:endParaRPr lang="en-US" dirty="0">
              <a:solidFill>
                <a:srgbClr val="000000"/>
              </a:solidFill>
            </a:endParaRPr>
          </a:p>
          <a:p>
            <a:pPr lvl="0">
              <a:lnSpc>
                <a:spcPct val="150000"/>
              </a:lnSpc>
            </a:pPr>
            <a:r>
              <a:rPr lang="de-CH" dirty="0">
                <a:solidFill>
                  <a:srgbClr val="000000"/>
                </a:solidFill>
                <a:hlinkClick r:id="rId4"/>
              </a:rPr>
              <a:t>Liste Journal Publikationsrabatt</a:t>
            </a:r>
            <a:endParaRPr lang="de-CH" dirty="0">
              <a:solidFill>
                <a:srgbClr val="000000"/>
              </a:solidFill>
            </a:endParaRPr>
          </a:p>
          <a:p>
            <a:pPr lvl="0">
              <a:lnSpc>
                <a:spcPct val="150000"/>
              </a:lnSpc>
            </a:pPr>
            <a:r>
              <a:rPr lang="de-CH" dirty="0">
                <a:solidFill>
                  <a:srgbClr val="000000"/>
                </a:solidFill>
                <a:hlinkClick r:id="rId5"/>
              </a:rPr>
              <a:t>Publikationskosten SNF</a:t>
            </a:r>
            <a:endParaRPr lang="de-CH" dirty="0">
              <a:solidFill>
                <a:srgbClr val="000000"/>
              </a:solidFill>
            </a:endParaRPr>
          </a:p>
          <a:p>
            <a:pPr lvl="0">
              <a:lnSpc>
                <a:spcPct val="150000"/>
              </a:lnSpc>
            </a:pPr>
            <a:r>
              <a:rPr lang="de-CH" dirty="0">
                <a:solidFill>
                  <a:srgbClr val="000000"/>
                </a:solidFill>
                <a:hlinkClick r:id="rId10"/>
              </a:rPr>
              <a:t>Publikationsfons Universität Basel</a:t>
            </a:r>
            <a:endParaRPr lang="de-CH" dirty="0">
              <a:solidFill>
                <a:srgbClr val="000000"/>
              </a:solidFill>
            </a:endParaRPr>
          </a:p>
          <a:p>
            <a:pPr lvl="0">
              <a:lnSpc>
                <a:spcPts val="2200"/>
              </a:lnSpc>
            </a:pPr>
            <a:endParaRPr lang="de-CH" dirty="0">
              <a:solidFill>
                <a:srgbClr val="000000"/>
              </a:solidFill>
            </a:endParaRPr>
          </a:p>
          <a:p>
            <a:pPr lvl="0">
              <a:lnSpc>
                <a:spcPts val="2200"/>
              </a:lnSpc>
            </a:pPr>
            <a:endParaRPr lang="de-CH" dirty="0">
              <a:solidFill>
                <a:srgbClr val="000000"/>
              </a:solidFill>
            </a:endParaRPr>
          </a:p>
          <a:p>
            <a:pPr lvl="0">
              <a:lnSpc>
                <a:spcPts val="2200"/>
              </a:lnSpc>
            </a:pPr>
            <a:endParaRPr lang="en-US" dirty="0">
              <a:solidFill>
                <a:srgbClr val="000000"/>
              </a:solidFill>
            </a:endParaRPr>
          </a:p>
          <a:p>
            <a:pPr lvl="0">
              <a:lnSpc>
                <a:spcPts val="2200"/>
              </a:lnSpc>
            </a:pPr>
            <a:endParaRPr lang="en-US" dirty="0">
              <a:solidFill>
                <a:srgbClr val="000000"/>
              </a:solidFill>
            </a:endParaRPr>
          </a:p>
          <a:p>
            <a:pPr lvl="0">
              <a:lnSpc>
                <a:spcPts val="2200"/>
              </a:lnSpc>
            </a:pPr>
            <a:endParaRPr lang="de-CH" dirty="0">
              <a:solidFill>
                <a:srgbClr val="000000"/>
              </a:solidFill>
            </a:endParaRPr>
          </a:p>
          <a:p>
            <a:pPr>
              <a:lnSpc>
                <a:spcPts val="2200"/>
              </a:lnSpc>
            </a:pPr>
            <a:endParaRPr lang="de-CH" dirty="0"/>
          </a:p>
          <a:p>
            <a:pPr>
              <a:lnSpc>
                <a:spcPts val="2200"/>
              </a:lnSpc>
            </a:pPr>
            <a:endParaRPr lang="de-CH" dirty="0"/>
          </a:p>
          <a:p>
            <a:pPr>
              <a:lnSpc>
                <a:spcPts val="2200"/>
              </a:lnSpc>
            </a:pPr>
            <a:endParaRPr lang="de-CH" dirty="0"/>
          </a:p>
          <a:p>
            <a:pPr>
              <a:lnSpc>
                <a:spcPts val="2200"/>
              </a:lnSpc>
            </a:pPr>
            <a:endParaRPr lang="de-CH" dirty="0"/>
          </a:p>
          <a:p>
            <a:pPr>
              <a:lnSpc>
                <a:spcPts val="2200"/>
              </a:lnSpc>
            </a:pPr>
            <a:endParaRPr lang="de-CH" dirty="0"/>
          </a:p>
          <a:p>
            <a:pPr>
              <a:lnSpc>
                <a:spcPts val="2200"/>
              </a:lnSpc>
            </a:pPr>
            <a:endParaRPr lang="de-CH" dirty="0"/>
          </a:p>
          <a:p>
            <a:pPr>
              <a:lnSpc>
                <a:spcPts val="2200"/>
              </a:lnSpc>
            </a:pPr>
            <a:endParaRPr lang="de-CH" dirty="0"/>
          </a:p>
        </p:txBody>
      </p:sp>
    </p:spTree>
    <p:extLst>
      <p:ext uri="{BB962C8B-B14F-4D97-AF65-F5344CB8AC3E}">
        <p14:creationId xmlns:p14="http://schemas.microsoft.com/office/powerpoint/2010/main" val="1224239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de-CH" b="0" dirty="0"/>
              <a:t>Danke für eure Aufmerksamkeit</a:t>
            </a:r>
            <a:br>
              <a:rPr lang="de-CH" b="0" dirty="0"/>
            </a:br>
            <a:r>
              <a:rPr lang="de-CH" b="0" dirty="0"/>
              <a:t/>
            </a:r>
            <a:br>
              <a:rPr lang="de-CH" b="0" dirty="0"/>
            </a:br>
            <a:r>
              <a:rPr lang="de-CH" b="0" dirty="0"/>
              <a:t>Weitere Fragen? </a:t>
            </a:r>
            <a:br>
              <a:rPr lang="de-CH" b="0" dirty="0"/>
            </a:br>
            <a:r>
              <a:rPr lang="de-CH" b="0" dirty="0"/>
              <a:t/>
            </a:r>
            <a:br>
              <a:rPr lang="de-CH" b="0" dirty="0"/>
            </a:br>
            <a:r>
              <a:rPr lang="de-CH" b="0" dirty="0">
                <a:hlinkClick r:id="rId2"/>
              </a:rPr>
              <a:t>openaccess@unibas.ch</a:t>
            </a:r>
            <a:r>
              <a:rPr lang="de-CH" b="0" dirty="0"/>
              <a:t/>
            </a:r>
            <a:br>
              <a:rPr lang="de-CH" b="0" dirty="0"/>
            </a:br>
            <a:r>
              <a:rPr lang="de-CH" b="0" dirty="0"/>
              <a:t>		</a:t>
            </a:r>
          </a:p>
        </p:txBody>
      </p:sp>
    </p:spTree>
    <p:extLst>
      <p:ext uri="{BB962C8B-B14F-4D97-AF65-F5344CB8AC3E}">
        <p14:creationId xmlns:p14="http://schemas.microsoft.com/office/powerpoint/2010/main" val="3354723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CH" dirty="0"/>
              <a:t>Open Access Publizieren, Lucy Hindermann, 03.02.21  </a:t>
            </a:r>
          </a:p>
          <a:p>
            <a:endParaRPr lang="de-CH" dirty="0"/>
          </a:p>
        </p:txBody>
      </p:sp>
      <p:sp>
        <p:nvSpPr>
          <p:cNvPr id="3" name="Fußzeilenplatzhalter 2"/>
          <p:cNvSpPr>
            <a:spLocks noGrp="1"/>
          </p:cNvSpPr>
          <p:nvPr>
            <p:ph type="ftr" sz="quarter" idx="11"/>
          </p:nvPr>
        </p:nvSpPr>
        <p:spPr/>
        <p:txBody>
          <a:bodyPr/>
          <a:lstStyle/>
          <a:p>
            <a:pPr algn="r"/>
            <a:r>
              <a:rPr lang="en-GB"/>
              <a:t>University of Basel</a:t>
            </a:r>
          </a:p>
          <a:p>
            <a:pPr algn="r"/>
            <a:endParaRPr lang="de-CH" dirty="0"/>
          </a:p>
        </p:txBody>
      </p:sp>
      <p:sp>
        <p:nvSpPr>
          <p:cNvPr id="4" name="Foliennummernplatzhalter 3"/>
          <p:cNvSpPr>
            <a:spLocks noGrp="1"/>
          </p:cNvSpPr>
          <p:nvPr>
            <p:ph type="sldNum" sz="quarter" idx="12"/>
          </p:nvPr>
        </p:nvSpPr>
        <p:spPr/>
        <p:txBody>
          <a:bodyPr/>
          <a:lstStyle/>
          <a:p>
            <a:fld id="{B3811826-9277-4232-A2B5-17D05DFC7392}" type="slidenum">
              <a:rPr lang="de-CH" smtClean="0"/>
              <a:pPr/>
              <a:t>14</a:t>
            </a:fld>
            <a:endParaRPr lang="de-CH" dirty="0"/>
          </a:p>
        </p:txBody>
      </p:sp>
      <p:sp>
        <p:nvSpPr>
          <p:cNvPr id="6" name="Textplatzhalter 5"/>
          <p:cNvSpPr>
            <a:spLocks noGrp="1"/>
          </p:cNvSpPr>
          <p:nvPr>
            <p:ph type="body" sz="quarter" idx="14"/>
          </p:nvPr>
        </p:nvSpPr>
        <p:spPr>
          <a:xfrm>
            <a:off x="406155" y="5914538"/>
            <a:ext cx="11521839" cy="612044"/>
          </a:xfrm>
        </p:spPr>
        <p:txBody>
          <a:bodyPr/>
          <a:lstStyle/>
          <a:p>
            <a:endParaRPr lang="en-GB" dirty="0"/>
          </a:p>
        </p:txBody>
      </p:sp>
      <p:pic>
        <p:nvPicPr>
          <p:cNvPr id="7" name="Bildplatzhalter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2303863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838800" y="1376362"/>
            <a:ext cx="6536035" cy="879821"/>
          </a:xfrm>
        </p:spPr>
        <p:txBody>
          <a:bodyPr/>
          <a:lstStyle/>
          <a:p>
            <a:pPr>
              <a:defRPr/>
            </a:pPr>
            <a:r>
              <a:rPr lang="de-CH" b="0" dirty="0"/>
              <a:t>Fragen? </a:t>
            </a:r>
            <a:br>
              <a:rPr lang="de-CH" b="0" dirty="0"/>
            </a:br>
            <a:r>
              <a:rPr lang="de-CH" b="0" dirty="0"/>
              <a:t/>
            </a:r>
            <a:br>
              <a:rPr lang="de-CH" b="0" dirty="0"/>
            </a:br>
            <a:r>
              <a:rPr lang="de-CH" b="0" dirty="0">
                <a:hlinkClick r:id="rId2"/>
              </a:rPr>
              <a:t>openaccess@unibas.ch</a:t>
            </a:r>
            <a:r>
              <a:rPr lang="de-CH" b="0" dirty="0"/>
              <a:t/>
            </a:r>
            <a:br>
              <a:rPr lang="de-CH" b="0" dirty="0"/>
            </a:br>
            <a:r>
              <a:rPr lang="de-CH" b="0" dirty="0"/>
              <a:t/>
            </a:r>
            <a:br>
              <a:rPr lang="de-CH" b="0" dirty="0"/>
            </a:br>
            <a:r>
              <a:rPr lang="de-CH" b="0" dirty="0"/>
              <a:t/>
            </a:r>
            <a:br>
              <a:rPr lang="de-CH" b="0" dirty="0"/>
            </a:br>
            <a:r>
              <a:rPr lang="de-CH" b="0" dirty="0"/>
              <a:t>		</a:t>
            </a:r>
          </a:p>
        </p:txBody>
      </p:sp>
    </p:spTree>
    <p:extLst>
      <p:ext uri="{BB962C8B-B14F-4D97-AF65-F5344CB8AC3E}">
        <p14:creationId xmlns:p14="http://schemas.microsoft.com/office/powerpoint/2010/main" val="744071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versteht man unter Open Access?</a:t>
            </a:r>
          </a:p>
        </p:txBody>
      </p:sp>
      <p:sp>
        <p:nvSpPr>
          <p:cNvPr id="3" name="Inhaltsplatzhalter 2"/>
          <p:cNvSpPr>
            <a:spLocks noGrp="1"/>
          </p:cNvSpPr>
          <p:nvPr>
            <p:ph idx="1"/>
          </p:nvPr>
        </p:nvSpPr>
        <p:spPr>
          <a:xfrm>
            <a:off x="1719470" y="1686203"/>
            <a:ext cx="8865704" cy="4551085"/>
          </a:xfrm>
        </p:spPr>
        <p:txBody>
          <a:bodyPr/>
          <a:lstStyle/>
          <a:p>
            <a:pPr marL="342900" lvl="2" indent="0">
              <a:lnSpc>
                <a:spcPct val="150000"/>
              </a:lnSpc>
              <a:buClr>
                <a:schemeClr val="hlink"/>
              </a:buClr>
              <a:buNone/>
            </a:pPr>
            <a:r>
              <a:rPr lang="de-CH" altLang="de-DE" sz="2400" dirty="0">
                <a:solidFill>
                  <a:srgbClr val="212529"/>
                </a:solidFill>
                <a:latin typeface="Univers LT W02 45 Light"/>
                <a:sym typeface="Wingdings" panose="05000000000000000000" pitchFamily="2" charset="2"/>
              </a:rPr>
              <a:t>«…dass [wissenschaftliche] Literatur kostenfrei und öffentlich im Internet zugänglich sein sollte, sodass Interessierte die Volltexte lesen, herunterladen, kopieren, verteilen, drucken, in ihnen suchen, auf sie verweisen und sie auch sonst auf jede denkbare legale Weise benutzen können, ohne finanzielle, gesetzliche oder technische Barrieren...»</a:t>
            </a:r>
          </a:p>
          <a:p>
            <a:pPr marL="342900" lvl="2" indent="0">
              <a:buClr>
                <a:schemeClr val="hlink"/>
              </a:buClr>
              <a:buNone/>
            </a:pPr>
            <a:endParaRPr lang="de-CH" altLang="de-DE" sz="1200" dirty="0">
              <a:solidFill>
                <a:srgbClr val="212529"/>
              </a:solidFill>
              <a:latin typeface="Univers LT W02 45 Light"/>
              <a:sym typeface="Wingdings" panose="05000000000000000000" pitchFamily="2" charset="2"/>
            </a:endParaRPr>
          </a:p>
          <a:p>
            <a:pPr marL="342900" lvl="2" indent="0">
              <a:buClr>
                <a:schemeClr val="hlink"/>
              </a:buClr>
              <a:buNone/>
            </a:pPr>
            <a:endParaRPr lang="de-CH" altLang="de-DE" sz="1200" dirty="0">
              <a:solidFill>
                <a:srgbClr val="212529"/>
              </a:solidFill>
              <a:latin typeface="Univers LT W02 45 Light"/>
              <a:sym typeface="Wingdings" panose="05000000000000000000" pitchFamily="2" charset="2"/>
            </a:endParaRPr>
          </a:p>
          <a:p>
            <a:pPr marL="342900" lvl="2" indent="0">
              <a:buClr>
                <a:schemeClr val="hlink"/>
              </a:buClr>
              <a:buNone/>
            </a:pPr>
            <a:r>
              <a:rPr lang="de-CH" altLang="de-DE" sz="1200" dirty="0">
                <a:solidFill>
                  <a:srgbClr val="212529"/>
                </a:solidFill>
                <a:latin typeface="Univers LT W02 45 Light"/>
                <a:sym typeface="Wingdings" panose="05000000000000000000" pitchFamily="2" charset="2"/>
              </a:rPr>
              <a:t>Aus der Budapester Open Access Initiative. Verfügbar unter: https://www.budapestopenaccessinitiative.org/translations/german-translation</a:t>
            </a:r>
          </a:p>
          <a:p>
            <a:pPr marL="628650" lvl="2" indent="-285750" algn="just">
              <a:buClr>
                <a:schemeClr val="hlink"/>
              </a:buClr>
              <a:buFont typeface="Wingdings" panose="05000000000000000000" pitchFamily="2" charset="2"/>
              <a:buChar char="à"/>
            </a:pPr>
            <a:endParaRPr lang="de-CH" altLang="de-DE" sz="1200" dirty="0"/>
          </a:p>
        </p:txBody>
      </p:sp>
      <p:sp>
        <p:nvSpPr>
          <p:cNvPr id="4" name="Datumsplatzhalter 3"/>
          <p:cNvSpPr>
            <a:spLocks noGrp="1"/>
          </p:cNvSpPr>
          <p:nvPr>
            <p:ph type="dt" sz="half" idx="10"/>
          </p:nvPr>
        </p:nvSpPr>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3</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333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sind die Ziele von Open Access</a:t>
            </a:r>
          </a:p>
        </p:txBody>
      </p:sp>
      <p:sp>
        <p:nvSpPr>
          <p:cNvPr id="3" name="Inhaltsplatzhalter 2"/>
          <p:cNvSpPr>
            <a:spLocks noGrp="1"/>
          </p:cNvSpPr>
          <p:nvPr>
            <p:ph idx="1"/>
          </p:nvPr>
        </p:nvSpPr>
        <p:spPr>
          <a:xfrm>
            <a:off x="1719470" y="1686203"/>
            <a:ext cx="7974642" cy="4551085"/>
          </a:xfrm>
        </p:spPr>
        <p:txBody>
          <a:bodyPr/>
          <a:lstStyle/>
          <a:p>
            <a:pPr marL="342900" lvl="2" indent="0">
              <a:buClr>
                <a:schemeClr val="hlink"/>
              </a:buClr>
              <a:buNone/>
            </a:pPr>
            <a:endParaRPr lang="de-CH" dirty="0">
              <a:solidFill>
                <a:srgbClr val="212529"/>
              </a:solidFill>
              <a:latin typeface="Univers LT W02 45 Light"/>
            </a:endParaRPr>
          </a:p>
          <a:p>
            <a:pPr marL="342900" lvl="2" indent="0">
              <a:buClr>
                <a:schemeClr val="hlink"/>
              </a:buClr>
              <a:buNone/>
            </a:pPr>
            <a:endParaRPr lang="de-CH" dirty="0">
              <a:solidFill>
                <a:srgbClr val="212529"/>
              </a:solidFill>
              <a:latin typeface="Univers LT W02 45 Light"/>
            </a:endParaRPr>
          </a:p>
          <a:p>
            <a:pPr marL="342900" lvl="2" indent="0">
              <a:buClr>
                <a:schemeClr val="hlink"/>
              </a:buClr>
              <a:buNone/>
            </a:pPr>
            <a:endParaRPr lang="de-CH" dirty="0">
              <a:solidFill>
                <a:srgbClr val="212529"/>
              </a:solidFill>
              <a:latin typeface="Univers LT W02 45 Light"/>
            </a:endParaRPr>
          </a:p>
          <a:p>
            <a:pPr marL="342900" lvl="2" indent="0">
              <a:buClr>
                <a:schemeClr val="hlink"/>
              </a:buClr>
              <a:buNone/>
            </a:pPr>
            <a:endParaRPr lang="de-CH" dirty="0">
              <a:solidFill>
                <a:srgbClr val="212529"/>
              </a:solidFill>
              <a:latin typeface="Univers LT W02 45 Light"/>
            </a:endParaRPr>
          </a:p>
          <a:p>
            <a:pPr marL="342900" lvl="2" indent="0">
              <a:buClr>
                <a:schemeClr val="hlink"/>
              </a:buClr>
              <a:buNone/>
            </a:pPr>
            <a:endParaRPr lang="de-CH" altLang="de-DE" dirty="0"/>
          </a:p>
          <a:p>
            <a:pPr marL="285750" indent="-285750">
              <a:buFont typeface="Arial" panose="020B0604020202020204" pitchFamily="34" charset="0"/>
              <a:buChar char="•"/>
            </a:pPr>
            <a:r>
              <a:rPr lang="de-CH" dirty="0">
                <a:solidFill>
                  <a:srgbClr val="212529"/>
                </a:solidFill>
                <a:latin typeface="Univers LT W02 45 Light"/>
              </a:rPr>
              <a:t>rasche, weltweite Verbreitung wissenschaftlicher Information</a:t>
            </a:r>
          </a:p>
          <a:p>
            <a:pPr marL="285750" indent="-285750">
              <a:buFont typeface="Wingdings" panose="05000000000000000000" pitchFamily="2" charset="2"/>
              <a:buChar char="à"/>
            </a:pPr>
            <a:endParaRPr lang="de-CH" dirty="0">
              <a:solidFill>
                <a:srgbClr val="212529"/>
              </a:solidFill>
              <a:latin typeface="Univers LT W02 45 Light"/>
            </a:endParaRPr>
          </a:p>
          <a:p>
            <a:pPr marL="285750" indent="-285750">
              <a:buFont typeface="Arial" panose="020B0604020202020204" pitchFamily="34" charset="0"/>
              <a:buChar char="•"/>
            </a:pPr>
            <a:r>
              <a:rPr lang="de-CH" dirty="0">
                <a:solidFill>
                  <a:srgbClr val="212529"/>
                </a:solidFill>
                <a:latin typeface="Univers LT W02 45 Light"/>
              </a:rPr>
              <a:t>erhöhte Sichtbarkeit und Zitierhäufigkeit von Dokumenten</a:t>
            </a:r>
          </a:p>
          <a:p>
            <a:pPr marL="285750" indent="-285750">
              <a:buFont typeface="Arial" panose="020B0604020202020204" pitchFamily="34" charset="0"/>
              <a:buChar char="•"/>
            </a:pPr>
            <a:endParaRPr lang="de-CH" dirty="0">
              <a:solidFill>
                <a:srgbClr val="212529"/>
              </a:solidFill>
              <a:latin typeface="Univers LT W02 45 Light"/>
            </a:endParaRPr>
          </a:p>
          <a:p>
            <a:pPr marL="285750" indent="-285750">
              <a:buFont typeface="Arial" panose="020B0604020202020204" pitchFamily="34" charset="0"/>
              <a:buChar char="•"/>
            </a:pPr>
            <a:r>
              <a:rPr lang="de-CH" dirty="0">
                <a:solidFill>
                  <a:srgbClr val="212529"/>
                </a:solidFill>
                <a:latin typeface="Univers LT W02 45 Light"/>
              </a:rPr>
              <a:t>langfristige Verfügbarkeit der Dokumente</a:t>
            </a:r>
          </a:p>
          <a:p>
            <a:endParaRPr lang="de-CH" dirty="0">
              <a:solidFill>
                <a:srgbClr val="212529"/>
              </a:solidFill>
              <a:latin typeface="Univers LT W02 45 Light"/>
            </a:endParaRPr>
          </a:p>
          <a:p>
            <a:pPr marL="285750" indent="-285750">
              <a:buFont typeface="Arial" panose="020B0604020202020204" pitchFamily="34" charset="0"/>
              <a:buChar char="•"/>
            </a:pPr>
            <a:r>
              <a:rPr lang="de-CH" dirty="0">
                <a:solidFill>
                  <a:srgbClr val="212529"/>
                </a:solidFill>
                <a:latin typeface="Univers LT W02 45 Light"/>
              </a:rPr>
              <a:t>vereinfachte Nutzung für die weitere Forschung</a:t>
            </a:r>
          </a:p>
          <a:p>
            <a:pPr marL="285750" indent="-285750">
              <a:buFont typeface="Wingdings" panose="05000000000000000000" pitchFamily="2" charset="2"/>
              <a:buChar char="à"/>
            </a:pPr>
            <a:endParaRPr lang="de-CH" dirty="0">
              <a:solidFill>
                <a:srgbClr val="212529"/>
              </a:solidFill>
              <a:latin typeface="Univers LT W02 45 Light"/>
            </a:endParaRPr>
          </a:p>
          <a:p>
            <a:pPr marL="285750" indent="-285750">
              <a:buFont typeface="Arial" panose="020B0604020202020204" pitchFamily="34" charset="0"/>
              <a:buChar char="•"/>
            </a:pPr>
            <a:r>
              <a:rPr lang="de-CH" dirty="0">
                <a:solidFill>
                  <a:srgbClr val="212529"/>
                </a:solidFill>
                <a:latin typeface="Univers LT W02 45 Light"/>
              </a:rPr>
              <a:t>Förderung der interdisziplinären und internationalen Zusammenarbeit</a:t>
            </a:r>
          </a:p>
          <a:p>
            <a:endParaRPr lang="de-CH" dirty="0">
              <a:solidFill>
                <a:srgbClr val="212529"/>
              </a:solidFill>
              <a:latin typeface="Univers LT W02 45 Light"/>
            </a:endParaRPr>
          </a:p>
          <a:p>
            <a:endParaRPr lang="de-CH" dirty="0">
              <a:solidFill>
                <a:srgbClr val="212529"/>
              </a:solidFill>
              <a:latin typeface="Univers LT W02 45 Light"/>
            </a:endParaRPr>
          </a:p>
          <a:p>
            <a:pPr marL="342900" lvl="2" indent="0">
              <a:buClr>
                <a:schemeClr val="hlink"/>
              </a:buClr>
              <a:buNone/>
            </a:pPr>
            <a:endParaRPr lang="de-CH" altLang="de-DE" dirty="0"/>
          </a:p>
        </p:txBody>
      </p:sp>
      <p:sp>
        <p:nvSpPr>
          <p:cNvPr id="4" name="Datumsplatzhalter 3"/>
          <p:cNvSpPr>
            <a:spLocks noGrp="1"/>
          </p:cNvSpPr>
          <p:nvPr>
            <p:ph type="dt" sz="half" idx="10"/>
          </p:nvPr>
        </p:nvSpPr>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4</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Abgerundetes Rechteck 6"/>
          <p:cNvSpPr/>
          <p:nvPr/>
        </p:nvSpPr>
        <p:spPr>
          <a:xfrm>
            <a:off x="1774133" y="1686203"/>
            <a:ext cx="6256684" cy="9377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freier Zugang öffentlich finanzierter Forschung </a:t>
            </a:r>
          </a:p>
        </p:txBody>
      </p:sp>
    </p:spTree>
    <p:extLst>
      <p:ext uri="{BB962C8B-B14F-4D97-AF65-F5344CB8AC3E}">
        <p14:creationId xmlns:p14="http://schemas.microsoft.com/office/powerpoint/2010/main" val="151756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Open Access Strategie</a:t>
            </a:r>
          </a:p>
        </p:txBody>
      </p:sp>
      <p:sp>
        <p:nvSpPr>
          <p:cNvPr id="4" name="Datumsplatzhalter 3"/>
          <p:cNvSpPr>
            <a:spLocks noGrp="1"/>
          </p:cNvSpPr>
          <p:nvPr>
            <p:ph type="dt" sz="half" idx="10"/>
          </p:nvPr>
        </p:nvSpPr>
        <p:spPr>
          <a:xfrm>
            <a:off x="334800" y="6507361"/>
            <a:ext cx="2878667" cy="180000"/>
          </a:xfrm>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dirty="0"/>
              <a:t>Universität Basel</a:t>
            </a:r>
          </a:p>
        </p:txBody>
      </p:sp>
      <p:sp>
        <p:nvSpPr>
          <p:cNvPr id="6" name="Foliennummernplatzhalter 5"/>
          <p:cNvSpPr>
            <a:spLocks noGrp="1"/>
          </p:cNvSpPr>
          <p:nvPr>
            <p:ph type="sldNum" sz="quarter" idx="12"/>
          </p:nvPr>
        </p:nvSpPr>
        <p:spPr/>
        <p:txBody>
          <a:bodyPr/>
          <a:lstStyle/>
          <a:p>
            <a:fld id="{B3811826-9277-4232-A2B5-17D05DFC7392}" type="slidenum">
              <a:rPr lang="de-CH" smtClean="0"/>
              <a:pPr/>
              <a:t>5</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Inhaltsplatzhalter 8"/>
          <p:cNvSpPr>
            <a:spLocks noGrp="1"/>
          </p:cNvSpPr>
          <p:nvPr>
            <p:ph idx="1"/>
          </p:nvPr>
        </p:nvSpPr>
        <p:spPr>
          <a:xfrm>
            <a:off x="272035" y="1880901"/>
            <a:ext cx="8136469" cy="4356385"/>
          </a:xfrm>
        </p:spPr>
        <p:txBody>
          <a:bodyPr/>
          <a:lstStyle/>
          <a:p>
            <a:endParaRPr lang="de-CH" dirty="0"/>
          </a:p>
          <a:p>
            <a:endParaRPr lang="de-CH" dirty="0"/>
          </a:p>
          <a:p>
            <a:pPr marL="285750" indent="-285750">
              <a:buFont typeface="Arial" panose="020B0604020202020204" pitchFamily="34" charset="0"/>
              <a:buChar char="•"/>
            </a:pPr>
            <a:r>
              <a:rPr lang="de-CH" dirty="0">
                <a:hlinkClick r:id="rId2"/>
              </a:rPr>
              <a:t>Nationaler Open Access Strategie</a:t>
            </a:r>
            <a:r>
              <a:rPr lang="de-CH" dirty="0"/>
              <a:t>: Ziel </a:t>
            </a:r>
            <a:r>
              <a:rPr lang="de-CH" dirty="0">
                <a:sym typeface="Wingdings" panose="05000000000000000000" pitchFamily="2" charset="2"/>
              </a:rPr>
              <a:t> </a:t>
            </a:r>
            <a:r>
              <a:rPr lang="de-CH" dirty="0"/>
              <a:t>In 2024 sind 100% der öffentlich finanzierten Publikationen Open Access</a:t>
            </a:r>
          </a:p>
          <a:p>
            <a:endParaRPr lang="de-CH" dirty="0"/>
          </a:p>
          <a:p>
            <a:pPr marL="285750" indent="-285750">
              <a:buFont typeface="Arial" panose="020B0604020202020204" pitchFamily="34" charset="0"/>
              <a:buChar char="•"/>
            </a:pPr>
            <a:r>
              <a:rPr lang="de-CH" dirty="0">
                <a:hlinkClick r:id="rId3"/>
              </a:rPr>
              <a:t>Open Access Policy Universität Basel</a:t>
            </a:r>
            <a:r>
              <a:rPr lang="de-CH" dirty="0"/>
              <a:t>: Am 8.10.2019 hat das Rektorat der Universität Basel die überarbeitete Open-Access-Policy im Sinne der Nationalen Open Access Strategie verabschiedet.</a:t>
            </a:r>
          </a:p>
          <a:p>
            <a:endParaRPr lang="de-CH" dirty="0"/>
          </a:p>
          <a:p>
            <a:endParaRPr lang="de-CH" dirty="0"/>
          </a:p>
        </p:txBody>
      </p:sp>
      <p:pic>
        <p:nvPicPr>
          <p:cNvPr id="11" name="Grafik 10"/>
          <p:cNvPicPr>
            <a:picLocks noChangeAspect="1"/>
          </p:cNvPicPr>
          <p:nvPr/>
        </p:nvPicPr>
        <p:blipFill>
          <a:blip r:embed="rId4"/>
          <a:stretch>
            <a:fillRect/>
          </a:stretch>
        </p:blipFill>
        <p:spPr>
          <a:xfrm>
            <a:off x="8835887" y="3277114"/>
            <a:ext cx="1454450" cy="2261591"/>
          </a:xfrm>
          <a:prstGeom prst="rect">
            <a:avLst/>
          </a:prstGeom>
        </p:spPr>
      </p:pic>
    </p:spTree>
    <p:extLst>
      <p:ext uri="{BB962C8B-B14F-4D97-AF65-F5344CB8AC3E}">
        <p14:creationId xmlns:p14="http://schemas.microsoft.com/office/powerpoint/2010/main" val="340291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Wie publiziert man Open Access </a:t>
            </a:r>
          </a:p>
        </p:txBody>
      </p:sp>
      <p:sp>
        <p:nvSpPr>
          <p:cNvPr id="3" name="Inhaltsplatzhalter 2"/>
          <p:cNvSpPr>
            <a:spLocks noGrp="1"/>
          </p:cNvSpPr>
          <p:nvPr>
            <p:ph idx="1"/>
          </p:nvPr>
        </p:nvSpPr>
        <p:spPr>
          <a:xfrm>
            <a:off x="2496064" y="1520825"/>
            <a:ext cx="7199312" cy="4551085"/>
          </a:xfrm>
        </p:spPr>
        <p:txBody>
          <a:bodyPr/>
          <a:lstStyle/>
          <a:p>
            <a:endParaRPr lang="de-CH" dirty="0">
              <a:hlinkClick r:id="rId2"/>
            </a:endParaRPr>
          </a:p>
          <a:p>
            <a:endParaRPr lang="de-CH" dirty="0"/>
          </a:p>
          <a:p>
            <a:r>
              <a:rPr lang="de-CH" dirty="0"/>
              <a:t>In der Praxis werden zwei Open-Access-Strategien unterschieden:</a:t>
            </a:r>
          </a:p>
          <a:p>
            <a:pPr>
              <a:lnSpc>
                <a:spcPct val="150000"/>
              </a:lnSpc>
            </a:pPr>
            <a:endParaRPr lang="de-CH" dirty="0"/>
          </a:p>
          <a:p>
            <a:pPr marL="285750" indent="-285750">
              <a:lnSpc>
                <a:spcPct val="150000"/>
              </a:lnSpc>
              <a:buFont typeface="Wingdings" panose="05000000000000000000" pitchFamily="2" charset="2"/>
              <a:buChar char="à"/>
            </a:pPr>
            <a:r>
              <a:rPr lang="de-CH" dirty="0">
                <a:solidFill>
                  <a:srgbClr val="00B050"/>
                </a:solidFill>
              </a:rPr>
              <a:t>Grüner Weg: </a:t>
            </a:r>
            <a:r>
              <a:rPr lang="de-CH" dirty="0"/>
              <a:t>Selbstarchivierung oder Zweitveröffentlichung konventionell publizierter Beiträge auf fachspezifischen oder institutionellen Servern (</a:t>
            </a:r>
            <a:r>
              <a:rPr lang="de-CH" dirty="0" err="1"/>
              <a:t>Repositories</a:t>
            </a:r>
            <a:r>
              <a:rPr lang="de-CH" dirty="0"/>
              <a:t>). An der Universität Basel steht hierfür der Dokumentenserver </a:t>
            </a:r>
            <a:r>
              <a:rPr lang="de-CH" dirty="0">
                <a:hlinkClick r:id="rId3"/>
              </a:rPr>
              <a:t>edoc</a:t>
            </a:r>
            <a:r>
              <a:rPr lang="de-CH" dirty="0"/>
              <a:t> zur Verfügung.</a:t>
            </a:r>
          </a:p>
          <a:p>
            <a:pPr marL="285750" indent="-285750">
              <a:lnSpc>
                <a:spcPct val="150000"/>
              </a:lnSpc>
              <a:buFont typeface="Wingdings" panose="05000000000000000000" pitchFamily="2" charset="2"/>
              <a:buChar char="à"/>
            </a:pPr>
            <a:endParaRPr lang="de-CH" dirty="0"/>
          </a:p>
          <a:p>
            <a:pPr marL="285750" indent="-285750">
              <a:lnSpc>
                <a:spcPct val="150000"/>
              </a:lnSpc>
              <a:buFont typeface="Wingdings" panose="05000000000000000000" pitchFamily="2" charset="2"/>
              <a:buChar char="à"/>
            </a:pPr>
            <a:r>
              <a:rPr lang="de-CH" dirty="0">
                <a:solidFill>
                  <a:srgbClr val="FFC000"/>
                </a:solidFill>
              </a:rPr>
              <a:t>Goldener Weg: </a:t>
            </a:r>
            <a:r>
              <a:rPr lang="de-CH" dirty="0"/>
              <a:t>Erstveröffentlichung von wissenschaftlichen Artikeln in qualitätsgesicherten (</a:t>
            </a:r>
            <a:r>
              <a:rPr lang="de-CH" dirty="0" err="1"/>
              <a:t>peer</a:t>
            </a:r>
            <a:r>
              <a:rPr lang="de-CH" dirty="0"/>
              <a:t> </a:t>
            </a:r>
            <a:r>
              <a:rPr lang="de-CH" dirty="0" err="1"/>
              <a:t>reviewed</a:t>
            </a:r>
            <a:r>
              <a:rPr lang="de-CH" dirty="0"/>
              <a:t>) Open-Access-Zeitschriften.</a:t>
            </a:r>
          </a:p>
          <a:p>
            <a:pPr marL="285750" indent="-285750">
              <a:buFont typeface="Wingdings" panose="05000000000000000000" pitchFamily="2" charset="2"/>
              <a:buChar char="à"/>
            </a:pPr>
            <a:endParaRPr lang="de-CH" dirty="0"/>
          </a:p>
          <a:p>
            <a:endParaRPr lang="de-CH" dirty="0"/>
          </a:p>
        </p:txBody>
      </p:sp>
      <p:sp>
        <p:nvSpPr>
          <p:cNvPr id="4" name="Datumsplatzhalter 3"/>
          <p:cNvSpPr>
            <a:spLocks noGrp="1"/>
          </p:cNvSpPr>
          <p:nvPr>
            <p:ph type="dt" sz="half" idx="10"/>
          </p:nvPr>
        </p:nvSpPr>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6</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00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800" y="413790"/>
            <a:ext cx="11521840" cy="755936"/>
          </a:xfrm>
        </p:spPr>
        <p:txBody>
          <a:bodyPr/>
          <a:lstStyle/>
          <a:p>
            <a:r>
              <a:rPr lang="de-CH" dirty="0"/>
              <a:t>Klassischer Publikationslauf </a:t>
            </a:r>
          </a:p>
        </p:txBody>
      </p:sp>
      <p:sp>
        <p:nvSpPr>
          <p:cNvPr id="3" name="Inhaltsplatzhalter 2"/>
          <p:cNvSpPr>
            <a:spLocks noGrp="1"/>
          </p:cNvSpPr>
          <p:nvPr>
            <p:ph idx="1"/>
          </p:nvPr>
        </p:nvSpPr>
        <p:spPr>
          <a:xfrm>
            <a:off x="1431885" y="1613463"/>
            <a:ext cx="8831668" cy="4551085"/>
          </a:xfrm>
        </p:spPr>
        <p:style>
          <a:lnRef idx="2">
            <a:schemeClr val="accent1"/>
          </a:lnRef>
          <a:fillRef idx="1">
            <a:schemeClr val="lt1"/>
          </a:fillRef>
          <a:effectRef idx="0">
            <a:schemeClr val="accent1"/>
          </a:effectRef>
          <a:fontRef idx="minor">
            <a:schemeClr val="dk1"/>
          </a:fontRef>
        </p:style>
        <p:txBody>
          <a:bodyPr/>
          <a:lstStyle/>
          <a:p>
            <a:pPr marL="285750" indent="-285750">
              <a:buFont typeface="Wingdings" panose="05000000000000000000" pitchFamily="2" charset="2"/>
              <a:buChar char="à"/>
            </a:pPr>
            <a:endParaRPr lang="de-CH" dirty="0"/>
          </a:p>
          <a:p>
            <a:endParaRPr lang="de-CH" dirty="0"/>
          </a:p>
        </p:txBody>
      </p:sp>
      <p:sp>
        <p:nvSpPr>
          <p:cNvPr id="4" name="Datumsplatzhalter 3"/>
          <p:cNvSpPr>
            <a:spLocks noGrp="1"/>
          </p:cNvSpPr>
          <p:nvPr>
            <p:ph type="dt" sz="half" idx="10"/>
          </p:nvPr>
        </p:nvSpPr>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7</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Abgerundetes Rechteck 6"/>
          <p:cNvSpPr/>
          <p:nvPr/>
        </p:nvSpPr>
        <p:spPr>
          <a:xfrm>
            <a:off x="6460956" y="1871925"/>
            <a:ext cx="2057401" cy="75370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Manuskript wird eingereicht</a:t>
            </a:r>
          </a:p>
        </p:txBody>
      </p:sp>
      <p:sp>
        <p:nvSpPr>
          <p:cNvPr id="9" name="Abgerundetes Rechteck 8"/>
          <p:cNvSpPr/>
          <p:nvPr/>
        </p:nvSpPr>
        <p:spPr>
          <a:xfrm>
            <a:off x="7489656" y="3186530"/>
            <a:ext cx="2081463" cy="83619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Qualitätskontrolle Verlag/ Peer-Review</a:t>
            </a:r>
          </a:p>
        </p:txBody>
      </p:sp>
      <p:sp>
        <p:nvSpPr>
          <p:cNvPr id="10" name="Abgerundetes Rechteck 9"/>
          <p:cNvSpPr/>
          <p:nvPr/>
        </p:nvSpPr>
        <p:spPr>
          <a:xfrm>
            <a:off x="6046239" y="4620156"/>
            <a:ext cx="2886834" cy="130236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Akzeptiertes Manuskript wird mit Verlagslayout versehen und publiziert</a:t>
            </a:r>
          </a:p>
        </p:txBody>
      </p:sp>
      <p:sp>
        <p:nvSpPr>
          <p:cNvPr id="14" name="Abgerundetes Rechteck 13"/>
          <p:cNvSpPr/>
          <p:nvPr/>
        </p:nvSpPr>
        <p:spPr>
          <a:xfrm>
            <a:off x="1648849" y="4431038"/>
            <a:ext cx="3204852" cy="149148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Wissenschaftliche Bibliotheken kaufen die Publikation</a:t>
            </a:r>
          </a:p>
        </p:txBody>
      </p:sp>
      <p:sp>
        <p:nvSpPr>
          <p:cNvPr id="11" name="Abgerundetes Rechteck 10"/>
          <p:cNvSpPr/>
          <p:nvPr/>
        </p:nvSpPr>
        <p:spPr>
          <a:xfrm>
            <a:off x="1648848" y="1880904"/>
            <a:ext cx="3066911" cy="1776697"/>
          </a:xfrm>
          <a:prstGeom prst="roundRect">
            <a:avLst/>
          </a:prstGeom>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Wissenschaftliche Publikation ist über den Bestand der Bibliothek zugänglich </a:t>
            </a:r>
          </a:p>
        </p:txBody>
      </p:sp>
      <p:sp>
        <p:nvSpPr>
          <p:cNvPr id="12" name="Pfeil nach unten 11"/>
          <p:cNvSpPr/>
          <p:nvPr/>
        </p:nvSpPr>
        <p:spPr>
          <a:xfrm>
            <a:off x="7694528" y="2625631"/>
            <a:ext cx="465578" cy="56178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Pfeil nach unten 12"/>
          <p:cNvSpPr/>
          <p:nvPr/>
        </p:nvSpPr>
        <p:spPr>
          <a:xfrm>
            <a:off x="8195212" y="4022725"/>
            <a:ext cx="435681" cy="61259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Pfeil nach rechts 14"/>
          <p:cNvSpPr/>
          <p:nvPr/>
        </p:nvSpPr>
        <p:spPr>
          <a:xfrm rot="10800000">
            <a:off x="4853701" y="5029023"/>
            <a:ext cx="119253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Pfeil nach rechts 15"/>
          <p:cNvSpPr/>
          <p:nvPr/>
        </p:nvSpPr>
        <p:spPr>
          <a:xfrm rot="16200000">
            <a:off x="2826748" y="3802003"/>
            <a:ext cx="77343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96139" y="5409964"/>
            <a:ext cx="469312" cy="4223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033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800" y="413790"/>
            <a:ext cx="11521840" cy="755936"/>
          </a:xfrm>
        </p:spPr>
        <p:txBody>
          <a:bodyPr/>
          <a:lstStyle/>
          <a:p>
            <a:r>
              <a:rPr lang="de-CH" dirty="0"/>
              <a:t>Publikationslauf </a:t>
            </a:r>
            <a:r>
              <a:rPr lang="de-CH" dirty="0">
                <a:solidFill>
                  <a:srgbClr val="00B050"/>
                </a:solidFill>
              </a:rPr>
              <a:t>Grün Open Access </a:t>
            </a:r>
          </a:p>
        </p:txBody>
      </p:sp>
      <p:sp>
        <p:nvSpPr>
          <p:cNvPr id="3" name="Inhaltsplatzhalter 2"/>
          <p:cNvSpPr>
            <a:spLocks noGrp="1"/>
          </p:cNvSpPr>
          <p:nvPr>
            <p:ph idx="1"/>
          </p:nvPr>
        </p:nvSpPr>
        <p:spPr>
          <a:xfrm>
            <a:off x="1141831" y="1599593"/>
            <a:ext cx="9502977" cy="4721694"/>
          </a:xfrm>
        </p:spPr>
        <p:style>
          <a:lnRef idx="2">
            <a:schemeClr val="accent1"/>
          </a:lnRef>
          <a:fillRef idx="1">
            <a:schemeClr val="lt1"/>
          </a:fillRef>
          <a:effectRef idx="0">
            <a:schemeClr val="accent1"/>
          </a:effectRef>
          <a:fontRef idx="minor">
            <a:schemeClr val="dk1"/>
          </a:fontRef>
        </p:style>
        <p:txBody>
          <a:bodyPr/>
          <a:lstStyle/>
          <a:p>
            <a:pPr marL="285750" indent="-285750">
              <a:buFont typeface="Wingdings" panose="05000000000000000000" pitchFamily="2" charset="2"/>
              <a:buChar char="à"/>
            </a:pPr>
            <a:endParaRPr lang="de-CH" dirty="0"/>
          </a:p>
          <a:p>
            <a:endParaRPr lang="de-CH" dirty="0"/>
          </a:p>
        </p:txBody>
      </p:sp>
      <p:sp>
        <p:nvSpPr>
          <p:cNvPr id="4" name="Datumsplatzhalter 3"/>
          <p:cNvSpPr>
            <a:spLocks noGrp="1"/>
          </p:cNvSpPr>
          <p:nvPr>
            <p:ph type="dt" sz="half" idx="10"/>
          </p:nvPr>
        </p:nvSpPr>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8</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Abgerundetes Rechteck 6"/>
          <p:cNvSpPr/>
          <p:nvPr/>
        </p:nvSpPr>
        <p:spPr>
          <a:xfrm>
            <a:off x="6460956" y="1871925"/>
            <a:ext cx="2057401" cy="75370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Manuskript wird eingereicht</a:t>
            </a:r>
          </a:p>
        </p:txBody>
      </p:sp>
      <p:sp>
        <p:nvSpPr>
          <p:cNvPr id="9" name="Abgerundetes Rechteck 8"/>
          <p:cNvSpPr/>
          <p:nvPr/>
        </p:nvSpPr>
        <p:spPr>
          <a:xfrm>
            <a:off x="7489656" y="3186530"/>
            <a:ext cx="2081463" cy="83619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Qualitätskontrolle Verlag/ Peer-Review</a:t>
            </a:r>
          </a:p>
        </p:txBody>
      </p:sp>
      <p:sp>
        <p:nvSpPr>
          <p:cNvPr id="10" name="Abgerundetes Rechteck 9"/>
          <p:cNvSpPr/>
          <p:nvPr/>
        </p:nvSpPr>
        <p:spPr>
          <a:xfrm>
            <a:off x="6046239" y="4620156"/>
            <a:ext cx="2886834" cy="130236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b="1" dirty="0"/>
              <a:t>A</a:t>
            </a:r>
            <a:r>
              <a:rPr lang="de-CH" dirty="0"/>
              <a:t>kzeptiertes </a:t>
            </a:r>
            <a:r>
              <a:rPr lang="de-CH" b="1" dirty="0"/>
              <a:t>M</a:t>
            </a:r>
            <a:r>
              <a:rPr lang="de-CH" dirty="0"/>
              <a:t>anuskript wird mit Verlagslayout versehen und publiziert</a:t>
            </a:r>
          </a:p>
        </p:txBody>
      </p:sp>
      <p:sp>
        <p:nvSpPr>
          <p:cNvPr id="14" name="Abgerundetes Rechteck 13"/>
          <p:cNvSpPr/>
          <p:nvPr/>
        </p:nvSpPr>
        <p:spPr>
          <a:xfrm>
            <a:off x="1648849" y="4431038"/>
            <a:ext cx="3204852" cy="149148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t>Wissenschaftliche Bibliotheken kaufen die Publikation</a:t>
            </a:r>
          </a:p>
        </p:txBody>
      </p:sp>
      <p:sp>
        <p:nvSpPr>
          <p:cNvPr id="11" name="Abgerundetes Rechteck 10"/>
          <p:cNvSpPr/>
          <p:nvPr/>
        </p:nvSpPr>
        <p:spPr>
          <a:xfrm>
            <a:off x="1550504" y="1613463"/>
            <a:ext cx="2981739" cy="1239068"/>
          </a:xfrm>
          <a:prstGeom prst="roundRect">
            <a:avLst/>
          </a:prstGeom>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CH" sz="1400" dirty="0"/>
              <a:t>Wissenschaftliche Publikation ist über den Bestand der Bibliothek zugänglich </a:t>
            </a:r>
          </a:p>
        </p:txBody>
      </p:sp>
      <p:sp>
        <p:nvSpPr>
          <p:cNvPr id="12" name="Pfeil nach unten 11"/>
          <p:cNvSpPr/>
          <p:nvPr/>
        </p:nvSpPr>
        <p:spPr>
          <a:xfrm>
            <a:off x="8052779" y="2625631"/>
            <a:ext cx="465578" cy="56089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Pfeil nach unten 12"/>
          <p:cNvSpPr/>
          <p:nvPr/>
        </p:nvSpPr>
        <p:spPr>
          <a:xfrm>
            <a:off x="8283878" y="4022725"/>
            <a:ext cx="435681" cy="5974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Pfeil nach rechts 14"/>
          <p:cNvSpPr/>
          <p:nvPr/>
        </p:nvSpPr>
        <p:spPr>
          <a:xfrm rot="10800000">
            <a:off x="4853701" y="5029023"/>
            <a:ext cx="119253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Pfeil nach rechts 15"/>
          <p:cNvSpPr/>
          <p:nvPr/>
        </p:nvSpPr>
        <p:spPr>
          <a:xfrm rot="16200000">
            <a:off x="1228913" y="3397752"/>
            <a:ext cx="1578506" cy="4880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0" name="Abgerundetes Rechteck 19"/>
          <p:cNvSpPr/>
          <p:nvPr/>
        </p:nvSpPr>
        <p:spPr>
          <a:xfrm>
            <a:off x="2315817" y="2884604"/>
            <a:ext cx="2216426" cy="1030657"/>
          </a:xfrm>
          <a:prstGeom prst="roundRect">
            <a:avLst/>
          </a:prstGeom>
          <a:solidFill>
            <a:srgbClr val="50B06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rPr>
              <a:t>AM</a:t>
            </a:r>
            <a:r>
              <a:rPr lang="de-CH" dirty="0">
                <a:solidFill>
                  <a:schemeClr val="tx1"/>
                </a:solidFill>
              </a:rPr>
              <a:t> ist über das Repositorium frei zugänglich</a:t>
            </a:r>
          </a:p>
        </p:txBody>
      </p:sp>
      <p:sp>
        <p:nvSpPr>
          <p:cNvPr id="22" name="Ellipse 21"/>
          <p:cNvSpPr/>
          <p:nvPr/>
        </p:nvSpPr>
        <p:spPr>
          <a:xfrm>
            <a:off x="5041960" y="2884604"/>
            <a:ext cx="2229487" cy="1072733"/>
          </a:xfrm>
          <a:prstGeom prst="ellipse">
            <a:avLst/>
          </a:prstGeom>
          <a:solidFill>
            <a:schemeClr val="bg1"/>
          </a:solidFill>
          <a:ln>
            <a:solidFill>
              <a:srgbClr val="50B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Upload </a:t>
            </a:r>
            <a:r>
              <a:rPr lang="de-CH" b="1" dirty="0">
                <a:solidFill>
                  <a:schemeClr val="tx1"/>
                </a:solidFill>
              </a:rPr>
              <a:t>AM</a:t>
            </a:r>
            <a:r>
              <a:rPr lang="de-CH" dirty="0">
                <a:solidFill>
                  <a:schemeClr val="tx1"/>
                </a:solidFill>
              </a:rPr>
              <a:t> in Repositorium</a:t>
            </a:r>
            <a:endParaRPr lang="de-CH" dirty="0">
              <a:solidFill>
                <a:schemeClr val="bg1"/>
              </a:solidFill>
            </a:endParaRPr>
          </a:p>
        </p:txBody>
      </p:sp>
      <p:sp>
        <p:nvSpPr>
          <p:cNvPr id="23" name="Pfeil nach rechts 22"/>
          <p:cNvSpPr/>
          <p:nvPr/>
        </p:nvSpPr>
        <p:spPr>
          <a:xfrm rot="10800000">
            <a:off x="4532243" y="3287773"/>
            <a:ext cx="518936" cy="289590"/>
          </a:xfrm>
          <a:prstGeom prst="rightArrow">
            <a:avLst/>
          </a:prstGeom>
          <a:solidFill>
            <a:srgbClr val="50B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4" name="Pfeil nach rechts 23"/>
          <p:cNvSpPr/>
          <p:nvPr/>
        </p:nvSpPr>
        <p:spPr>
          <a:xfrm rot="16200000">
            <a:off x="5922394" y="4127003"/>
            <a:ext cx="678480" cy="307826"/>
          </a:xfrm>
          <a:prstGeom prst="rightArrow">
            <a:avLst/>
          </a:prstGeom>
          <a:solidFill>
            <a:srgbClr val="50B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2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1637" y="5357190"/>
            <a:ext cx="547566" cy="4928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059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00B050"/>
                </a:solidFill>
              </a:rPr>
              <a:t>Grün Open Access </a:t>
            </a:r>
          </a:p>
        </p:txBody>
      </p:sp>
      <p:sp>
        <p:nvSpPr>
          <p:cNvPr id="3" name="Inhaltsplatzhalter 2"/>
          <p:cNvSpPr>
            <a:spLocks noGrp="1"/>
          </p:cNvSpPr>
          <p:nvPr>
            <p:ph idx="1"/>
          </p:nvPr>
        </p:nvSpPr>
        <p:spPr>
          <a:xfrm>
            <a:off x="2496064" y="1520825"/>
            <a:ext cx="8814666" cy="4643724"/>
          </a:xfrm>
        </p:spPr>
        <p:txBody>
          <a:bodyPr/>
          <a:lstStyle/>
          <a:p>
            <a:endParaRPr lang="de-CH" dirty="0">
              <a:hlinkClick r:id="rId2"/>
            </a:endParaRPr>
          </a:p>
          <a:p>
            <a:endParaRPr lang="de-CH" dirty="0"/>
          </a:p>
          <a:p>
            <a:r>
              <a:rPr lang="de-CH" dirty="0"/>
              <a:t>AM: Akzeptiertes Manuskript</a:t>
            </a:r>
          </a:p>
          <a:p>
            <a:endParaRPr lang="de-CH" dirty="0"/>
          </a:p>
          <a:p>
            <a:r>
              <a:rPr lang="de-CH" dirty="0">
                <a:sym typeface="Wingdings" panose="05000000000000000000" pitchFamily="2" charset="2"/>
              </a:rPr>
              <a:t> Version nach Peer-review aber </a:t>
            </a:r>
            <a:r>
              <a:rPr lang="de-CH" b="1" dirty="0">
                <a:sym typeface="Wingdings" panose="05000000000000000000" pitchFamily="2" charset="2"/>
              </a:rPr>
              <a:t>ohne</a:t>
            </a:r>
            <a:r>
              <a:rPr lang="de-CH" dirty="0">
                <a:sym typeface="Wingdings" panose="05000000000000000000" pitchFamily="2" charset="2"/>
              </a:rPr>
              <a:t> das Verlagslayout </a:t>
            </a:r>
            <a:endParaRPr lang="de-CH" dirty="0"/>
          </a:p>
          <a:p>
            <a:endParaRPr lang="de-CH" dirty="0"/>
          </a:p>
          <a:p>
            <a:r>
              <a:rPr lang="de-CH" dirty="0"/>
              <a:t>Embargofrist: Je nach Journal unterschiedlich (3-22 Monate) </a:t>
            </a:r>
          </a:p>
          <a:p>
            <a:endParaRPr lang="de-CH" dirty="0"/>
          </a:p>
          <a:p>
            <a:pPr marL="285750" indent="-285750">
              <a:buFont typeface="Wingdings" panose="05000000000000000000" pitchFamily="2" charset="2"/>
              <a:buChar char="à"/>
            </a:pPr>
            <a:r>
              <a:rPr lang="de-CH" dirty="0">
                <a:sym typeface="Wingdings" panose="05000000000000000000" pitchFamily="2" charset="2"/>
              </a:rPr>
              <a:t>Überprüfen auf  </a:t>
            </a:r>
            <a:r>
              <a:rPr lang="de-CH" dirty="0" smtClean="0">
                <a:solidFill>
                  <a:srgbClr val="C00000"/>
                </a:solidFill>
                <a:hlinkClick r:id="rId3"/>
              </a:rPr>
              <a:t>Sherpa Romeo</a:t>
            </a:r>
            <a:endParaRPr lang="de-CH" dirty="0">
              <a:solidFill>
                <a:srgbClr val="C00000"/>
              </a:solidFill>
            </a:endParaRPr>
          </a:p>
          <a:p>
            <a:endParaRPr lang="de-CH" dirty="0"/>
          </a:p>
          <a:p>
            <a:pPr marL="285750" indent="-285750">
              <a:buFont typeface="Wingdings" panose="05000000000000000000" pitchFamily="2" charset="2"/>
              <a:buChar char="à"/>
            </a:pPr>
            <a:r>
              <a:rPr lang="de-CH" dirty="0"/>
              <a:t> OA Policy Basel, SNF 6 Monate für Artikel, 12 Monate für Bücher</a:t>
            </a:r>
          </a:p>
          <a:p>
            <a:r>
              <a:rPr lang="de-CH" dirty="0"/>
              <a:t>		</a:t>
            </a:r>
          </a:p>
          <a:p>
            <a:r>
              <a:rPr lang="de-CH" dirty="0"/>
              <a:t>		</a:t>
            </a:r>
          </a:p>
          <a:p>
            <a:endParaRPr lang="de-CH" dirty="0"/>
          </a:p>
          <a:p>
            <a:endParaRPr lang="de-CH" dirty="0"/>
          </a:p>
          <a:p>
            <a:r>
              <a:rPr lang="de-CH" dirty="0"/>
              <a:t>Eintrag in </a:t>
            </a:r>
            <a:r>
              <a:rPr lang="de-CH" dirty="0">
                <a:hlinkClick r:id="rId4"/>
              </a:rPr>
              <a:t>Forschungsdatenbank</a:t>
            </a:r>
            <a:r>
              <a:rPr lang="de-CH" dirty="0"/>
              <a:t> und Upload auf </a:t>
            </a:r>
            <a:r>
              <a:rPr lang="de-CH" dirty="0">
                <a:hlinkClick r:id="rId5"/>
              </a:rPr>
              <a:t>edoc</a:t>
            </a:r>
            <a:r>
              <a:rPr lang="de-CH" dirty="0"/>
              <a:t>: </a:t>
            </a:r>
            <a:r>
              <a:rPr lang="de-CH" dirty="0">
                <a:hlinkClick r:id="rId6"/>
              </a:rPr>
              <a:t>Information und Anleitung  </a:t>
            </a:r>
            <a:endParaRPr lang="de-CH" dirty="0"/>
          </a:p>
        </p:txBody>
      </p:sp>
      <p:sp>
        <p:nvSpPr>
          <p:cNvPr id="4" name="Datumsplatzhalter 3"/>
          <p:cNvSpPr>
            <a:spLocks noGrp="1"/>
          </p:cNvSpPr>
          <p:nvPr>
            <p:ph type="dt" sz="half" idx="10"/>
          </p:nvPr>
        </p:nvSpPr>
        <p:spPr/>
        <p:txBody>
          <a:bodyPr/>
          <a:lstStyle/>
          <a:p>
            <a:r>
              <a:rPr lang="de-CH" dirty="0"/>
              <a:t>Open Access Publizieren, Lucy Hindermann, 03.02.21  </a:t>
            </a:r>
          </a:p>
        </p:txBody>
      </p:sp>
      <p:sp>
        <p:nvSpPr>
          <p:cNvPr id="5" name="Fußzeilenplatzhalter 4"/>
          <p:cNvSpPr>
            <a:spLocks noGrp="1"/>
          </p:cNvSpPr>
          <p:nvPr>
            <p:ph type="ftr" sz="quarter" idx="11"/>
          </p:nvPr>
        </p:nvSpPr>
        <p:spPr/>
        <p:txBody>
          <a:bodyPr/>
          <a:lstStyle/>
          <a:p>
            <a:pPr algn="r"/>
            <a:r>
              <a:rPr lang="de-CH"/>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9</a:t>
            </a:fld>
            <a:endParaRPr lang="de-CH" dirty="0"/>
          </a:p>
        </p:txBody>
      </p:sp>
      <p:cxnSp>
        <p:nvCxnSpPr>
          <p:cNvPr id="8" name="Gerade Verbindung 7"/>
          <p:cNvCxnSpPr/>
          <p:nvPr/>
        </p:nvCxnSpPr>
        <p:spPr>
          <a:xfrm>
            <a:off x="334800" y="1520825"/>
            <a:ext cx="115218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Abgerundetes Rechteck 6"/>
          <p:cNvSpPr/>
          <p:nvPr/>
        </p:nvSpPr>
        <p:spPr>
          <a:xfrm>
            <a:off x="2496064" y="4850296"/>
            <a:ext cx="6011832" cy="5267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Kontaktaufnahme beim Verlag </a:t>
            </a:r>
          </a:p>
        </p:txBody>
      </p:sp>
    </p:spTree>
    <p:extLst>
      <p:ext uri="{BB962C8B-B14F-4D97-AF65-F5344CB8AC3E}">
        <p14:creationId xmlns:p14="http://schemas.microsoft.com/office/powerpoint/2010/main" val="1600423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_basel_V04_de">
  <a:themeElements>
    <a:clrScheme name="Uni Basel">
      <a:dk1>
        <a:srgbClr val="000000"/>
      </a:dk1>
      <a:lt1>
        <a:srgbClr val="FFFFFF"/>
      </a:lt1>
      <a:dk2>
        <a:srgbClr val="006E6E"/>
      </a:dk2>
      <a:lt2>
        <a:srgbClr val="BEC3C8"/>
      </a:lt2>
      <a:accent1>
        <a:srgbClr val="A5D7D2"/>
      </a:accent1>
      <a:accent2>
        <a:srgbClr val="1EA5A5"/>
      </a:accent2>
      <a:accent3>
        <a:srgbClr val="2D373C"/>
      </a:accent3>
      <a:accent4>
        <a:srgbClr val="8C9196"/>
      </a:accent4>
      <a:accent5>
        <a:srgbClr val="D20537"/>
      </a:accent5>
      <a:accent6>
        <a:srgbClr val="EB829B"/>
      </a:accent6>
      <a:hlink>
        <a:srgbClr val="000000"/>
      </a:hlink>
      <a:folHlink>
        <a:srgbClr val="000000"/>
      </a:folHlink>
    </a:clrScheme>
    <a:fontScheme name="Uni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200"/>
          </a:lnSpc>
          <a:defRPr dirty="0"/>
        </a:defPPr>
      </a:lstStyle>
    </a:txDef>
  </a:objectDefaults>
  <a:extraClrSchemeLst>
    <a:extraClrScheme>
      <a:clrScheme name="Uni Basel">
        <a:dk1>
          <a:srgbClr val="000000"/>
        </a:dk1>
        <a:lt1>
          <a:srgbClr val="FFFFFF"/>
        </a:lt1>
        <a:dk2>
          <a:srgbClr val="006E6E"/>
        </a:dk2>
        <a:lt2>
          <a:srgbClr val="BEC3C8"/>
        </a:lt2>
        <a:accent1>
          <a:srgbClr val="A5D7D2"/>
        </a:accent1>
        <a:accent2>
          <a:srgbClr val="1EA5A5"/>
        </a:accent2>
        <a:accent3>
          <a:srgbClr val="2D373C"/>
        </a:accent3>
        <a:accent4>
          <a:srgbClr val="8C9196"/>
        </a:accent4>
        <a:accent5>
          <a:srgbClr val="D20537"/>
        </a:accent5>
        <a:accent6>
          <a:srgbClr val="EB829B"/>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Words>
  <Application>Microsoft Office PowerPoint</Application>
  <PresentationFormat>Breitbild</PresentationFormat>
  <Paragraphs>157</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Georgia</vt:lpstr>
      <vt:lpstr>Univers LT W02 45 Light</vt:lpstr>
      <vt:lpstr>Wingdings</vt:lpstr>
      <vt:lpstr>uni_basel_V04_de</vt:lpstr>
      <vt:lpstr>Open Access publizieren</vt:lpstr>
      <vt:lpstr>Fragen?   openaccess@unibas.ch     </vt:lpstr>
      <vt:lpstr>Was versteht man unter Open Access?</vt:lpstr>
      <vt:lpstr>Was sind die Ziele von Open Access</vt:lpstr>
      <vt:lpstr>Open Access Strategie</vt:lpstr>
      <vt:lpstr>Wie publiziert man Open Access </vt:lpstr>
      <vt:lpstr>Klassischer Publikationslauf </vt:lpstr>
      <vt:lpstr>Publikationslauf Grün Open Access </vt:lpstr>
      <vt:lpstr>Grün Open Access </vt:lpstr>
      <vt:lpstr>Publikationslauf  Gold Open Access </vt:lpstr>
      <vt:lpstr>Gold Open Access </vt:lpstr>
      <vt:lpstr>Linksammlung </vt:lpstr>
      <vt:lpstr>Danke für eure Aufmerksamkeit  Weitere Fragen?   openaccess@unibas.ch   </vt:lpstr>
      <vt:lpstr>PowerPoint-Präsentation</vt:lpstr>
    </vt:vector>
  </TitlesOfParts>
  <Company>Universität Basel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publizieren</dc:title>
  <dc:creator>Lucy Hindermann</dc:creator>
  <cp:lastModifiedBy>Lucy Hindermann</cp:lastModifiedBy>
  <cp:revision>37</cp:revision>
  <dcterms:created xsi:type="dcterms:W3CDTF">2021-01-27T15:42:06Z</dcterms:created>
  <dcterms:modified xsi:type="dcterms:W3CDTF">2021-02-03T08:29:53Z</dcterms:modified>
</cp:coreProperties>
</file>