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6" r:id="rId3"/>
    <p:sldId id="281" r:id="rId4"/>
    <p:sldId id="280" r:id="rId5"/>
    <p:sldId id="297" r:id="rId6"/>
    <p:sldId id="288" r:id="rId7"/>
    <p:sldId id="296" r:id="rId8"/>
    <p:sldId id="275" r:id="rId9"/>
    <p:sldId id="298" r:id="rId10"/>
    <p:sldId id="284" r:id="rId11"/>
    <p:sldId id="283" r:id="rId12"/>
    <p:sldId id="285" r:id="rId13"/>
    <p:sldId id="286" r:id="rId14"/>
    <p:sldId id="282" r:id="rId15"/>
    <p:sldId id="290" r:id="rId16"/>
    <p:sldId id="294" r:id="rId17"/>
    <p:sldId id="277" r:id="rId18"/>
    <p:sldId id="299" r:id="rId19"/>
    <p:sldId id="292" r:id="rId20"/>
    <p:sldId id="287" r:id="rId21"/>
    <p:sldId id="276" r:id="rId2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272">
          <p15:clr>
            <a:srgbClr val="A4A3A4"/>
          </p15:clr>
        </p15:guide>
        <p15:guide id="9" pos="5488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288">
          <p15:clr>
            <a:srgbClr val="A4A3A4"/>
          </p15:clr>
        </p15:guide>
        <p15:guide id="14" pos="3379">
          <p15:clr>
            <a:srgbClr val="A4A3A4"/>
          </p15:clr>
        </p15:guide>
        <p15:guide id="15" pos="3719">
          <p15:clr>
            <a:srgbClr val="A4A3A4"/>
          </p15:clr>
        </p15:guide>
        <p15:guide id="16" pos="3810">
          <p15:clr>
            <a:srgbClr val="A4A3A4"/>
          </p15:clr>
        </p15:guide>
        <p15:guide id="17" pos="4173">
          <p15:clr>
            <a:srgbClr val="A4A3A4"/>
          </p15:clr>
        </p15:guide>
        <p15:guide id="18" pos="4263">
          <p15:clr>
            <a:srgbClr val="A4A3A4"/>
          </p15:clr>
        </p15:guide>
        <p15:guide id="19" pos="4604">
          <p15:clr>
            <a:srgbClr val="A4A3A4"/>
          </p15:clr>
        </p15:guide>
        <p15:guide id="20" pos="4694">
          <p15:clr>
            <a:srgbClr val="A4A3A4"/>
          </p15:clr>
        </p15:guide>
        <p15:guide id="21" pos="5057">
          <p15:clr>
            <a:srgbClr val="A4A3A4"/>
          </p15:clr>
        </p15:guide>
        <p15:guide id="22" pos="5148">
          <p15:clr>
            <a:srgbClr val="A4A3A4"/>
          </p15:clr>
        </p15:guide>
        <p15:guide id="23" pos="2472">
          <p15:clr>
            <a:srgbClr val="A4A3A4"/>
          </p15:clr>
        </p15:guide>
        <p15:guide id="24" pos="2381">
          <p15:clr>
            <a:srgbClr val="A4A3A4"/>
          </p15:clr>
        </p15:guide>
        <p15:guide id="25" pos="2041">
          <p15:clr>
            <a:srgbClr val="A4A3A4"/>
          </p15:clr>
        </p15:guide>
        <p15:guide id="26" pos="1950">
          <p15:clr>
            <a:srgbClr val="A4A3A4"/>
          </p15:clr>
        </p15:guide>
        <p15:guide id="27" pos="1587">
          <p15:clr>
            <a:srgbClr val="A4A3A4"/>
          </p15:clr>
        </p15:guide>
        <p15:guide id="28" pos="1497">
          <p15:clr>
            <a:srgbClr val="A4A3A4"/>
          </p15:clr>
        </p15:guide>
        <p15:guide id="29" pos="1156">
          <p15:clr>
            <a:srgbClr val="A4A3A4"/>
          </p15:clr>
        </p15:guide>
        <p15:guide id="30" pos="1066">
          <p15:clr>
            <a:srgbClr val="A4A3A4"/>
          </p15:clr>
        </p15:guide>
        <p15:guide id="31" pos="703">
          <p15:clr>
            <a:srgbClr val="A4A3A4"/>
          </p15:clr>
        </p15:guide>
        <p15:guide id="32" pos="612">
          <p15:clr>
            <a:srgbClr val="A4A3A4"/>
          </p15:clr>
        </p15:guide>
        <p15:guide id="33" pos="136">
          <p15:clr>
            <a:srgbClr val="A4A3A4"/>
          </p15:clr>
        </p15:guide>
        <p15:guide id="34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7D2"/>
    <a:srgbClr val="1EA5A5"/>
    <a:srgbClr val="FFFFFF"/>
    <a:srgbClr val="000000"/>
    <a:srgbClr val="006E6E"/>
    <a:srgbClr val="BEC3C8"/>
    <a:srgbClr val="EB829B"/>
    <a:srgbClr val="D20537"/>
    <a:srgbClr val="8C9196"/>
    <a:srgbClr val="2D3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131" d="100"/>
          <a:sy n="131" d="100"/>
        </p:scale>
        <p:origin x="1080" y="126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pos="272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47AFB-7BFB-4ACB-B1EF-B03F3C03149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440FB61-FD3A-443A-985E-F8A6A1992942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Literaturhinweise sammeln</a:t>
          </a:r>
          <a:endParaRPr lang="de-CH" dirty="0">
            <a:solidFill>
              <a:schemeClr val="tx1"/>
            </a:solidFill>
          </a:endParaRPr>
        </a:p>
      </dgm:t>
    </dgm:pt>
    <dgm:pt modelId="{5C63B7D2-9980-4F9B-84B1-62D35D808DB0}" type="parTrans" cxnId="{1D95B16D-D64C-4CA8-B905-BE2F68240511}">
      <dgm:prSet/>
      <dgm:spPr/>
      <dgm:t>
        <a:bodyPr/>
        <a:lstStyle/>
        <a:p>
          <a:endParaRPr lang="de-CH"/>
        </a:p>
      </dgm:t>
    </dgm:pt>
    <dgm:pt modelId="{401D8061-94F5-4491-8162-BD6B72799FA4}" type="sibTrans" cxnId="{1D95B16D-D64C-4CA8-B905-BE2F68240511}">
      <dgm:prSet/>
      <dgm:spPr/>
      <dgm:t>
        <a:bodyPr/>
        <a:lstStyle/>
        <a:p>
          <a:endParaRPr lang="de-CH"/>
        </a:p>
      </dgm:t>
    </dgm:pt>
    <dgm:pt modelId="{2BD3F83F-5C9C-4185-AC75-AB702E8AFEDE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Wissen organisieren</a:t>
          </a:r>
          <a:endParaRPr lang="de-CH" dirty="0">
            <a:solidFill>
              <a:schemeClr val="tx1"/>
            </a:solidFill>
          </a:endParaRPr>
        </a:p>
      </dgm:t>
    </dgm:pt>
    <dgm:pt modelId="{567E1962-FE8B-476E-9525-331915FFBC06}" type="parTrans" cxnId="{C42B8A7C-D77E-4B87-9494-FA2F80B063FE}">
      <dgm:prSet/>
      <dgm:spPr/>
      <dgm:t>
        <a:bodyPr/>
        <a:lstStyle/>
        <a:p>
          <a:endParaRPr lang="de-CH"/>
        </a:p>
      </dgm:t>
    </dgm:pt>
    <dgm:pt modelId="{28B2873B-BAF9-4B0C-831E-660939CEBAA3}" type="sibTrans" cxnId="{C42B8A7C-D77E-4B87-9494-FA2F80B063FE}">
      <dgm:prSet/>
      <dgm:spPr/>
      <dgm:t>
        <a:bodyPr/>
        <a:lstStyle/>
        <a:p>
          <a:endParaRPr lang="de-CH"/>
        </a:p>
      </dgm:t>
    </dgm:pt>
    <dgm:pt modelId="{ED4ACDE0-3EF7-4469-A8DF-6E1BB6977F01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Zitieren</a:t>
          </a:r>
          <a:endParaRPr lang="de-CH" dirty="0">
            <a:solidFill>
              <a:schemeClr val="tx1"/>
            </a:solidFill>
          </a:endParaRPr>
        </a:p>
      </dgm:t>
    </dgm:pt>
    <dgm:pt modelId="{D924AE39-073B-42E4-86DE-7FDFD68F6E88}" type="parTrans" cxnId="{80915F23-7F5D-4DE5-95F6-31EEB0983B5B}">
      <dgm:prSet/>
      <dgm:spPr/>
      <dgm:t>
        <a:bodyPr/>
        <a:lstStyle/>
        <a:p>
          <a:endParaRPr lang="de-CH"/>
        </a:p>
      </dgm:t>
    </dgm:pt>
    <dgm:pt modelId="{8AAC9713-35AC-474E-9CE7-C64055FD9C70}" type="sibTrans" cxnId="{80915F23-7F5D-4DE5-95F6-31EEB0983B5B}">
      <dgm:prSet/>
      <dgm:spPr/>
      <dgm:t>
        <a:bodyPr/>
        <a:lstStyle/>
        <a:p>
          <a:endParaRPr lang="de-CH"/>
        </a:p>
      </dgm:t>
    </dgm:pt>
    <dgm:pt modelId="{FFCBC6AB-CD59-445E-8973-9414ED8CBD6D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Literaturliste erstellen</a:t>
          </a:r>
          <a:endParaRPr lang="de-CH" dirty="0">
            <a:solidFill>
              <a:schemeClr val="tx1"/>
            </a:solidFill>
          </a:endParaRPr>
        </a:p>
      </dgm:t>
    </dgm:pt>
    <dgm:pt modelId="{5BAF35D5-51D6-4503-AB2C-8E04766F1F52}" type="parTrans" cxnId="{9AFD774C-0137-45AB-BF22-822F255DF8AE}">
      <dgm:prSet/>
      <dgm:spPr/>
      <dgm:t>
        <a:bodyPr/>
        <a:lstStyle/>
        <a:p>
          <a:endParaRPr lang="de-CH"/>
        </a:p>
      </dgm:t>
    </dgm:pt>
    <dgm:pt modelId="{AD6A2B2E-7A05-4932-8271-F0A8D3CCE5C3}" type="sibTrans" cxnId="{9AFD774C-0137-45AB-BF22-822F255DF8AE}">
      <dgm:prSet/>
      <dgm:spPr/>
      <dgm:t>
        <a:bodyPr/>
        <a:lstStyle/>
        <a:p>
          <a:endParaRPr lang="de-CH"/>
        </a:p>
      </dgm:t>
    </dgm:pt>
    <dgm:pt modelId="{D486EF22-46BC-4E77-996C-3CA701685258}">
      <dgm:prSet phldrT="[Text]"/>
      <dgm:spPr/>
      <dgm:t>
        <a:bodyPr/>
        <a:lstStyle/>
        <a:p>
          <a:r>
            <a:rPr lang="de-CH" dirty="0" err="1" smtClean="0">
              <a:solidFill>
                <a:schemeClr val="tx1"/>
              </a:solidFill>
            </a:rPr>
            <a:t>Kollaborativ</a:t>
          </a:r>
          <a:r>
            <a:rPr lang="de-CH" dirty="0" smtClean="0">
              <a:solidFill>
                <a:schemeClr val="tx1"/>
              </a:solidFill>
            </a:rPr>
            <a:t> und mobil arbeiten</a:t>
          </a:r>
          <a:endParaRPr lang="de-CH" dirty="0">
            <a:solidFill>
              <a:schemeClr val="tx1"/>
            </a:solidFill>
          </a:endParaRPr>
        </a:p>
      </dgm:t>
    </dgm:pt>
    <dgm:pt modelId="{6896A02A-B959-42A9-9D5D-51CDC4EE8588}" type="parTrans" cxnId="{1E32581E-1450-488E-ACF3-916F17269749}">
      <dgm:prSet/>
      <dgm:spPr/>
      <dgm:t>
        <a:bodyPr/>
        <a:lstStyle/>
        <a:p>
          <a:endParaRPr lang="de-CH"/>
        </a:p>
      </dgm:t>
    </dgm:pt>
    <dgm:pt modelId="{4AF8CFBE-2870-43F3-885B-6BD3C264C29C}" type="sibTrans" cxnId="{1E32581E-1450-488E-ACF3-916F17269749}">
      <dgm:prSet/>
      <dgm:spPr/>
      <dgm:t>
        <a:bodyPr/>
        <a:lstStyle/>
        <a:p>
          <a:endParaRPr lang="de-CH"/>
        </a:p>
      </dgm:t>
    </dgm:pt>
    <dgm:pt modelId="{7DD007CF-F51C-4898-8023-036CCF09CFB8}">
      <dgm:prSet phldrT="[Text]"/>
      <dgm:spPr/>
      <dgm:t>
        <a:bodyPr/>
        <a:lstStyle/>
        <a:p>
          <a:r>
            <a:rPr lang="de-CH" dirty="0" smtClean="0">
              <a:solidFill>
                <a:schemeClr val="tx1"/>
              </a:solidFill>
            </a:rPr>
            <a:t>Literaturnachweise  inkl. Volltexte verwalten &amp; bearbeiten</a:t>
          </a:r>
        </a:p>
      </dgm:t>
    </dgm:pt>
    <dgm:pt modelId="{C7F1E115-43FC-4829-8925-7FECED1903F9}" type="parTrans" cxnId="{ED180BC1-1177-4E25-9C4D-B1FF2C2B982B}">
      <dgm:prSet/>
      <dgm:spPr/>
      <dgm:t>
        <a:bodyPr/>
        <a:lstStyle/>
        <a:p>
          <a:endParaRPr lang="de-CH"/>
        </a:p>
      </dgm:t>
    </dgm:pt>
    <dgm:pt modelId="{AF22C3FB-265E-4C95-931D-0A0C96C5F159}" type="sibTrans" cxnId="{ED180BC1-1177-4E25-9C4D-B1FF2C2B982B}">
      <dgm:prSet/>
      <dgm:spPr/>
      <dgm:t>
        <a:bodyPr/>
        <a:lstStyle/>
        <a:p>
          <a:endParaRPr lang="de-CH"/>
        </a:p>
      </dgm:t>
    </dgm:pt>
    <dgm:pt modelId="{6E25E084-4CED-433E-A329-9591289D40EE}" type="pres">
      <dgm:prSet presAssocID="{F8D47AFB-7BFB-4ACB-B1EF-B03F3C0314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04836F7-2FF3-4A3E-A480-6D13ECC8934E}" type="pres">
      <dgm:prSet presAssocID="{3440FB61-FD3A-443A-985E-F8A6A19929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F960100-78EA-47DF-8EEF-9EE16B18CE34}" type="pres">
      <dgm:prSet presAssocID="{3440FB61-FD3A-443A-985E-F8A6A1992942}" presName="spNode" presStyleCnt="0"/>
      <dgm:spPr/>
    </dgm:pt>
    <dgm:pt modelId="{F1D02322-1D2D-409C-83D6-7EDA0FB8EB7D}" type="pres">
      <dgm:prSet presAssocID="{401D8061-94F5-4491-8162-BD6B72799FA4}" presName="sibTrans" presStyleLbl="sibTrans1D1" presStyleIdx="0" presStyleCnt="6"/>
      <dgm:spPr/>
      <dgm:t>
        <a:bodyPr/>
        <a:lstStyle/>
        <a:p>
          <a:endParaRPr lang="de-CH"/>
        </a:p>
      </dgm:t>
    </dgm:pt>
    <dgm:pt modelId="{5140C7A9-5AD1-4A58-8C14-E3F63A927BAC}" type="pres">
      <dgm:prSet presAssocID="{7DD007CF-F51C-4898-8023-036CCF09CF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1F4770E-4895-43E0-99F4-0A622FF93290}" type="pres">
      <dgm:prSet presAssocID="{7DD007CF-F51C-4898-8023-036CCF09CFB8}" presName="spNode" presStyleCnt="0"/>
      <dgm:spPr/>
    </dgm:pt>
    <dgm:pt modelId="{5AD919DC-6ACE-4C17-82D1-966000E5F1AD}" type="pres">
      <dgm:prSet presAssocID="{AF22C3FB-265E-4C95-931D-0A0C96C5F159}" presName="sibTrans" presStyleLbl="sibTrans1D1" presStyleIdx="1" presStyleCnt="6"/>
      <dgm:spPr/>
      <dgm:t>
        <a:bodyPr/>
        <a:lstStyle/>
        <a:p>
          <a:endParaRPr lang="de-CH"/>
        </a:p>
      </dgm:t>
    </dgm:pt>
    <dgm:pt modelId="{C255B8E6-0825-4CC7-B8CF-55C1F1A7D497}" type="pres">
      <dgm:prSet presAssocID="{2BD3F83F-5C9C-4185-AC75-AB702E8AFEDE}" presName="node" presStyleLbl="node1" presStyleIdx="2" presStyleCnt="6" custRadScaleRad="96043" custRadScaleInc="-411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E0FE3C8-E258-4FC2-9D11-483AEFD6580A}" type="pres">
      <dgm:prSet presAssocID="{2BD3F83F-5C9C-4185-AC75-AB702E8AFEDE}" presName="spNode" presStyleCnt="0"/>
      <dgm:spPr/>
    </dgm:pt>
    <dgm:pt modelId="{5D6F6AF5-951B-46C5-8871-5263C82BC972}" type="pres">
      <dgm:prSet presAssocID="{28B2873B-BAF9-4B0C-831E-660939CEBAA3}" presName="sibTrans" presStyleLbl="sibTrans1D1" presStyleIdx="2" presStyleCnt="6"/>
      <dgm:spPr/>
      <dgm:t>
        <a:bodyPr/>
        <a:lstStyle/>
        <a:p>
          <a:endParaRPr lang="de-CH"/>
        </a:p>
      </dgm:t>
    </dgm:pt>
    <dgm:pt modelId="{1CA27E84-8417-427C-9A48-0CAE8FB86D52}" type="pres">
      <dgm:prSet presAssocID="{ED4ACDE0-3EF7-4469-A8DF-6E1BB6977F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25186FA-25FA-4F89-83F7-7C02212C2720}" type="pres">
      <dgm:prSet presAssocID="{ED4ACDE0-3EF7-4469-A8DF-6E1BB6977F01}" presName="spNode" presStyleCnt="0"/>
      <dgm:spPr/>
    </dgm:pt>
    <dgm:pt modelId="{27170EC7-D5D1-49EF-8AA8-62CB9689F1AA}" type="pres">
      <dgm:prSet presAssocID="{8AAC9713-35AC-474E-9CE7-C64055FD9C70}" presName="sibTrans" presStyleLbl="sibTrans1D1" presStyleIdx="3" presStyleCnt="6"/>
      <dgm:spPr/>
      <dgm:t>
        <a:bodyPr/>
        <a:lstStyle/>
        <a:p>
          <a:endParaRPr lang="de-CH"/>
        </a:p>
      </dgm:t>
    </dgm:pt>
    <dgm:pt modelId="{BA5BE2DD-EBBA-4B43-B724-4E1020060757}" type="pres">
      <dgm:prSet presAssocID="{FFCBC6AB-CD59-445E-8973-9414ED8CBD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1B18FD3-1271-4FCF-AE93-3A8974522A69}" type="pres">
      <dgm:prSet presAssocID="{FFCBC6AB-CD59-445E-8973-9414ED8CBD6D}" presName="spNode" presStyleCnt="0"/>
      <dgm:spPr/>
    </dgm:pt>
    <dgm:pt modelId="{E64B3223-BBC3-4AC2-95C0-6F9BF73B55CB}" type="pres">
      <dgm:prSet presAssocID="{AD6A2B2E-7A05-4932-8271-F0A8D3CCE5C3}" presName="sibTrans" presStyleLbl="sibTrans1D1" presStyleIdx="4" presStyleCnt="6"/>
      <dgm:spPr/>
      <dgm:t>
        <a:bodyPr/>
        <a:lstStyle/>
        <a:p>
          <a:endParaRPr lang="de-CH"/>
        </a:p>
      </dgm:t>
    </dgm:pt>
    <dgm:pt modelId="{2ACD9D60-1263-4E7E-897C-79A71955A741}" type="pres">
      <dgm:prSet presAssocID="{D486EF22-46BC-4E77-996C-3CA7016852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EFC9D99-57F0-4A01-98DC-A7CCD301EF71}" type="pres">
      <dgm:prSet presAssocID="{D486EF22-46BC-4E77-996C-3CA701685258}" presName="spNode" presStyleCnt="0"/>
      <dgm:spPr/>
    </dgm:pt>
    <dgm:pt modelId="{9377FC0D-A183-4690-B406-08266BE94422}" type="pres">
      <dgm:prSet presAssocID="{4AF8CFBE-2870-43F3-885B-6BD3C264C29C}" presName="sibTrans" presStyleLbl="sibTrans1D1" presStyleIdx="5" presStyleCnt="6"/>
      <dgm:spPr/>
      <dgm:t>
        <a:bodyPr/>
        <a:lstStyle/>
        <a:p>
          <a:endParaRPr lang="de-CH"/>
        </a:p>
      </dgm:t>
    </dgm:pt>
  </dgm:ptLst>
  <dgm:cxnLst>
    <dgm:cxn modelId="{C42B8A7C-D77E-4B87-9494-FA2F80B063FE}" srcId="{F8D47AFB-7BFB-4ACB-B1EF-B03F3C03149C}" destId="{2BD3F83F-5C9C-4185-AC75-AB702E8AFEDE}" srcOrd="2" destOrd="0" parTransId="{567E1962-FE8B-476E-9525-331915FFBC06}" sibTransId="{28B2873B-BAF9-4B0C-831E-660939CEBAA3}"/>
    <dgm:cxn modelId="{80915F23-7F5D-4DE5-95F6-31EEB0983B5B}" srcId="{F8D47AFB-7BFB-4ACB-B1EF-B03F3C03149C}" destId="{ED4ACDE0-3EF7-4469-A8DF-6E1BB6977F01}" srcOrd="3" destOrd="0" parTransId="{D924AE39-073B-42E4-86DE-7FDFD68F6E88}" sibTransId="{8AAC9713-35AC-474E-9CE7-C64055FD9C70}"/>
    <dgm:cxn modelId="{9AFD774C-0137-45AB-BF22-822F255DF8AE}" srcId="{F8D47AFB-7BFB-4ACB-B1EF-B03F3C03149C}" destId="{FFCBC6AB-CD59-445E-8973-9414ED8CBD6D}" srcOrd="4" destOrd="0" parTransId="{5BAF35D5-51D6-4503-AB2C-8E04766F1F52}" sibTransId="{AD6A2B2E-7A05-4932-8271-F0A8D3CCE5C3}"/>
    <dgm:cxn modelId="{ED180BC1-1177-4E25-9C4D-B1FF2C2B982B}" srcId="{F8D47AFB-7BFB-4ACB-B1EF-B03F3C03149C}" destId="{7DD007CF-F51C-4898-8023-036CCF09CFB8}" srcOrd="1" destOrd="0" parTransId="{C7F1E115-43FC-4829-8925-7FECED1903F9}" sibTransId="{AF22C3FB-265E-4C95-931D-0A0C96C5F159}"/>
    <dgm:cxn modelId="{F8381023-FA15-469D-91DC-27433B6E2B2A}" type="presOf" srcId="{AD6A2B2E-7A05-4932-8271-F0A8D3CCE5C3}" destId="{E64B3223-BBC3-4AC2-95C0-6F9BF73B55CB}" srcOrd="0" destOrd="0" presId="urn:microsoft.com/office/officeart/2005/8/layout/cycle5"/>
    <dgm:cxn modelId="{335CB56C-4A0B-428A-992D-0CC8EC083FA5}" type="presOf" srcId="{4AF8CFBE-2870-43F3-885B-6BD3C264C29C}" destId="{9377FC0D-A183-4690-B406-08266BE94422}" srcOrd="0" destOrd="0" presId="urn:microsoft.com/office/officeart/2005/8/layout/cycle5"/>
    <dgm:cxn modelId="{74CCA4C0-2253-47B3-8EE4-982948F07EEB}" type="presOf" srcId="{8AAC9713-35AC-474E-9CE7-C64055FD9C70}" destId="{27170EC7-D5D1-49EF-8AA8-62CB9689F1AA}" srcOrd="0" destOrd="0" presId="urn:microsoft.com/office/officeart/2005/8/layout/cycle5"/>
    <dgm:cxn modelId="{6C9ADC8C-2F0B-4725-800B-1E18F16368DC}" type="presOf" srcId="{ED4ACDE0-3EF7-4469-A8DF-6E1BB6977F01}" destId="{1CA27E84-8417-427C-9A48-0CAE8FB86D52}" srcOrd="0" destOrd="0" presId="urn:microsoft.com/office/officeart/2005/8/layout/cycle5"/>
    <dgm:cxn modelId="{BAEE9DAD-50AA-4B09-AF0F-C87BFBCE2474}" type="presOf" srcId="{7DD007CF-F51C-4898-8023-036CCF09CFB8}" destId="{5140C7A9-5AD1-4A58-8C14-E3F63A927BAC}" srcOrd="0" destOrd="0" presId="urn:microsoft.com/office/officeart/2005/8/layout/cycle5"/>
    <dgm:cxn modelId="{961A6366-29DA-4631-BE44-2C7ED327AC3B}" type="presOf" srcId="{FFCBC6AB-CD59-445E-8973-9414ED8CBD6D}" destId="{BA5BE2DD-EBBA-4B43-B724-4E1020060757}" srcOrd="0" destOrd="0" presId="urn:microsoft.com/office/officeart/2005/8/layout/cycle5"/>
    <dgm:cxn modelId="{C972C056-3D97-4C85-81D4-E9FF2A4AD358}" type="presOf" srcId="{28B2873B-BAF9-4B0C-831E-660939CEBAA3}" destId="{5D6F6AF5-951B-46C5-8871-5263C82BC972}" srcOrd="0" destOrd="0" presId="urn:microsoft.com/office/officeart/2005/8/layout/cycle5"/>
    <dgm:cxn modelId="{4989DB38-E67F-4227-B550-389D1CD6B064}" type="presOf" srcId="{2BD3F83F-5C9C-4185-AC75-AB702E8AFEDE}" destId="{C255B8E6-0825-4CC7-B8CF-55C1F1A7D497}" srcOrd="0" destOrd="0" presId="urn:microsoft.com/office/officeart/2005/8/layout/cycle5"/>
    <dgm:cxn modelId="{57C890CC-3339-4E9F-B6EB-37E4A42E9586}" type="presOf" srcId="{401D8061-94F5-4491-8162-BD6B72799FA4}" destId="{F1D02322-1D2D-409C-83D6-7EDA0FB8EB7D}" srcOrd="0" destOrd="0" presId="urn:microsoft.com/office/officeart/2005/8/layout/cycle5"/>
    <dgm:cxn modelId="{1E32581E-1450-488E-ACF3-916F17269749}" srcId="{F8D47AFB-7BFB-4ACB-B1EF-B03F3C03149C}" destId="{D486EF22-46BC-4E77-996C-3CA701685258}" srcOrd="5" destOrd="0" parTransId="{6896A02A-B959-42A9-9D5D-51CDC4EE8588}" sibTransId="{4AF8CFBE-2870-43F3-885B-6BD3C264C29C}"/>
    <dgm:cxn modelId="{1D95B16D-D64C-4CA8-B905-BE2F68240511}" srcId="{F8D47AFB-7BFB-4ACB-B1EF-B03F3C03149C}" destId="{3440FB61-FD3A-443A-985E-F8A6A1992942}" srcOrd="0" destOrd="0" parTransId="{5C63B7D2-9980-4F9B-84B1-62D35D808DB0}" sibTransId="{401D8061-94F5-4491-8162-BD6B72799FA4}"/>
    <dgm:cxn modelId="{0904F1B9-3C3C-48A0-8DB4-A05401DC1FE6}" type="presOf" srcId="{3440FB61-FD3A-443A-985E-F8A6A1992942}" destId="{804836F7-2FF3-4A3E-A480-6D13ECC8934E}" srcOrd="0" destOrd="0" presId="urn:microsoft.com/office/officeart/2005/8/layout/cycle5"/>
    <dgm:cxn modelId="{468919E1-85C6-44CE-A11F-549B1033D8E5}" type="presOf" srcId="{D486EF22-46BC-4E77-996C-3CA701685258}" destId="{2ACD9D60-1263-4E7E-897C-79A71955A741}" srcOrd="0" destOrd="0" presId="urn:microsoft.com/office/officeart/2005/8/layout/cycle5"/>
    <dgm:cxn modelId="{C2E7A3DD-3B76-43CA-A15E-2D2648F82D72}" type="presOf" srcId="{AF22C3FB-265E-4C95-931D-0A0C96C5F159}" destId="{5AD919DC-6ACE-4C17-82D1-966000E5F1AD}" srcOrd="0" destOrd="0" presId="urn:microsoft.com/office/officeart/2005/8/layout/cycle5"/>
    <dgm:cxn modelId="{EE4528C9-A0A2-4E35-BA63-7271318DD747}" type="presOf" srcId="{F8D47AFB-7BFB-4ACB-B1EF-B03F3C03149C}" destId="{6E25E084-4CED-433E-A329-9591289D40EE}" srcOrd="0" destOrd="0" presId="urn:microsoft.com/office/officeart/2005/8/layout/cycle5"/>
    <dgm:cxn modelId="{1FB51B54-B474-44BA-B995-AF76A4EDFE11}" type="presParOf" srcId="{6E25E084-4CED-433E-A329-9591289D40EE}" destId="{804836F7-2FF3-4A3E-A480-6D13ECC8934E}" srcOrd="0" destOrd="0" presId="urn:microsoft.com/office/officeart/2005/8/layout/cycle5"/>
    <dgm:cxn modelId="{A01D6359-1D8C-47E8-A09A-572CB5DBB42C}" type="presParOf" srcId="{6E25E084-4CED-433E-A329-9591289D40EE}" destId="{8F960100-78EA-47DF-8EEF-9EE16B18CE34}" srcOrd="1" destOrd="0" presId="urn:microsoft.com/office/officeart/2005/8/layout/cycle5"/>
    <dgm:cxn modelId="{30ECEBD5-FA9B-44C4-8651-0280C1DD7066}" type="presParOf" srcId="{6E25E084-4CED-433E-A329-9591289D40EE}" destId="{F1D02322-1D2D-409C-83D6-7EDA0FB8EB7D}" srcOrd="2" destOrd="0" presId="urn:microsoft.com/office/officeart/2005/8/layout/cycle5"/>
    <dgm:cxn modelId="{4572B249-C4BA-4B6D-8446-A51FF8F8BE91}" type="presParOf" srcId="{6E25E084-4CED-433E-A329-9591289D40EE}" destId="{5140C7A9-5AD1-4A58-8C14-E3F63A927BAC}" srcOrd="3" destOrd="0" presId="urn:microsoft.com/office/officeart/2005/8/layout/cycle5"/>
    <dgm:cxn modelId="{D435871A-C9AC-4557-8A4B-FA7AE44D5EC8}" type="presParOf" srcId="{6E25E084-4CED-433E-A329-9591289D40EE}" destId="{C1F4770E-4895-43E0-99F4-0A622FF93290}" srcOrd="4" destOrd="0" presId="urn:microsoft.com/office/officeart/2005/8/layout/cycle5"/>
    <dgm:cxn modelId="{555E284B-8E6B-4BBE-975B-CCBA4ECA9E41}" type="presParOf" srcId="{6E25E084-4CED-433E-A329-9591289D40EE}" destId="{5AD919DC-6ACE-4C17-82D1-966000E5F1AD}" srcOrd="5" destOrd="0" presId="urn:microsoft.com/office/officeart/2005/8/layout/cycle5"/>
    <dgm:cxn modelId="{4D6C726A-54BF-4C50-B929-7F0DE3872F64}" type="presParOf" srcId="{6E25E084-4CED-433E-A329-9591289D40EE}" destId="{C255B8E6-0825-4CC7-B8CF-55C1F1A7D497}" srcOrd="6" destOrd="0" presId="urn:microsoft.com/office/officeart/2005/8/layout/cycle5"/>
    <dgm:cxn modelId="{03191E3A-5AC0-46BE-AE05-FCA2C0B11467}" type="presParOf" srcId="{6E25E084-4CED-433E-A329-9591289D40EE}" destId="{CE0FE3C8-E258-4FC2-9D11-483AEFD6580A}" srcOrd="7" destOrd="0" presId="urn:microsoft.com/office/officeart/2005/8/layout/cycle5"/>
    <dgm:cxn modelId="{2334AE28-5AD3-463E-9F31-E8823A396CD0}" type="presParOf" srcId="{6E25E084-4CED-433E-A329-9591289D40EE}" destId="{5D6F6AF5-951B-46C5-8871-5263C82BC972}" srcOrd="8" destOrd="0" presId="urn:microsoft.com/office/officeart/2005/8/layout/cycle5"/>
    <dgm:cxn modelId="{8421B18B-ACC3-4FA9-B7CD-46858483CB11}" type="presParOf" srcId="{6E25E084-4CED-433E-A329-9591289D40EE}" destId="{1CA27E84-8417-427C-9A48-0CAE8FB86D52}" srcOrd="9" destOrd="0" presId="urn:microsoft.com/office/officeart/2005/8/layout/cycle5"/>
    <dgm:cxn modelId="{9281B34D-6C40-488B-A35C-02309F3EA535}" type="presParOf" srcId="{6E25E084-4CED-433E-A329-9591289D40EE}" destId="{925186FA-25FA-4F89-83F7-7C02212C2720}" srcOrd="10" destOrd="0" presId="urn:microsoft.com/office/officeart/2005/8/layout/cycle5"/>
    <dgm:cxn modelId="{02BF4F57-05A0-441D-B0F6-F17B16752484}" type="presParOf" srcId="{6E25E084-4CED-433E-A329-9591289D40EE}" destId="{27170EC7-D5D1-49EF-8AA8-62CB9689F1AA}" srcOrd="11" destOrd="0" presId="urn:microsoft.com/office/officeart/2005/8/layout/cycle5"/>
    <dgm:cxn modelId="{4B047E63-FF63-4A32-BB1B-87072890F6BE}" type="presParOf" srcId="{6E25E084-4CED-433E-A329-9591289D40EE}" destId="{BA5BE2DD-EBBA-4B43-B724-4E1020060757}" srcOrd="12" destOrd="0" presId="urn:microsoft.com/office/officeart/2005/8/layout/cycle5"/>
    <dgm:cxn modelId="{AD1C3798-09BB-4FDA-A8E2-ACC87F707AE0}" type="presParOf" srcId="{6E25E084-4CED-433E-A329-9591289D40EE}" destId="{B1B18FD3-1271-4FCF-AE93-3A8974522A69}" srcOrd="13" destOrd="0" presId="urn:microsoft.com/office/officeart/2005/8/layout/cycle5"/>
    <dgm:cxn modelId="{76B0DB6F-2903-4941-940F-9ABBEB85C7AB}" type="presParOf" srcId="{6E25E084-4CED-433E-A329-9591289D40EE}" destId="{E64B3223-BBC3-4AC2-95C0-6F9BF73B55CB}" srcOrd="14" destOrd="0" presId="urn:microsoft.com/office/officeart/2005/8/layout/cycle5"/>
    <dgm:cxn modelId="{EB197217-8B9A-4DD2-A821-5CE31978F1B7}" type="presParOf" srcId="{6E25E084-4CED-433E-A329-9591289D40EE}" destId="{2ACD9D60-1263-4E7E-897C-79A71955A741}" srcOrd="15" destOrd="0" presId="urn:microsoft.com/office/officeart/2005/8/layout/cycle5"/>
    <dgm:cxn modelId="{46F24FB6-989B-48B9-8540-09C9DF23B618}" type="presParOf" srcId="{6E25E084-4CED-433E-A329-9591289D40EE}" destId="{7EFC9D99-57F0-4A01-98DC-A7CCD301EF71}" srcOrd="16" destOrd="0" presId="urn:microsoft.com/office/officeart/2005/8/layout/cycle5"/>
    <dgm:cxn modelId="{FD0B7DB1-E627-47E1-89A5-BA207AA5A241}" type="presParOf" srcId="{6E25E084-4CED-433E-A329-9591289D40EE}" destId="{9377FC0D-A183-4690-B406-08266BE9442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36F7-2FF3-4A3E-A480-6D13ECC8934E}">
      <dsp:nvSpPr>
        <dsp:cNvPr id="0" name=""/>
        <dsp:cNvSpPr/>
      </dsp:nvSpPr>
      <dsp:spPr>
        <a:xfrm>
          <a:off x="3452862" y="1801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>
              <a:solidFill>
                <a:schemeClr val="tx1"/>
              </a:solidFill>
            </a:rPr>
            <a:t>Literaturhinweise sammeln</a:t>
          </a:r>
          <a:endParaRPr lang="de-CH" sz="1100" kern="1200" dirty="0">
            <a:solidFill>
              <a:schemeClr val="tx1"/>
            </a:solidFill>
          </a:endParaRPr>
        </a:p>
      </dsp:txBody>
      <dsp:txXfrm>
        <a:off x="3496481" y="45420"/>
        <a:ext cx="1287437" cy="806301"/>
      </dsp:txXfrm>
    </dsp:sp>
    <dsp:sp modelId="{F1D02322-1D2D-409C-83D6-7EDA0FB8EB7D}">
      <dsp:nvSpPr>
        <dsp:cNvPr id="0" name=""/>
        <dsp:cNvSpPr/>
      </dsp:nvSpPr>
      <dsp:spPr>
        <a:xfrm>
          <a:off x="2032499" y="44857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2968498" y="183790"/>
              </a:moveTo>
              <a:arcTo wR="2107700" hR="2107700" stAng="17646284" swAng="925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0C7A9-5AD1-4A58-8C14-E3F63A927BAC}">
      <dsp:nvSpPr>
        <dsp:cNvPr id="0" name=""/>
        <dsp:cNvSpPr/>
      </dsp:nvSpPr>
      <dsp:spPr>
        <a:xfrm>
          <a:off x="5278184" y="1055652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>
              <a:solidFill>
                <a:schemeClr val="tx1"/>
              </a:solidFill>
            </a:rPr>
            <a:t>Literaturnachweise  inkl. Volltexte verwalten &amp; bearbeiten</a:t>
          </a:r>
        </a:p>
      </dsp:txBody>
      <dsp:txXfrm>
        <a:off x="5321803" y="1099271"/>
        <a:ext cx="1287437" cy="806301"/>
      </dsp:txXfrm>
    </dsp:sp>
    <dsp:sp modelId="{5AD919DC-6ACE-4C17-82D1-966000E5F1AD}">
      <dsp:nvSpPr>
        <dsp:cNvPr id="0" name=""/>
        <dsp:cNvSpPr/>
      </dsp:nvSpPr>
      <dsp:spPr>
        <a:xfrm>
          <a:off x="1992773" y="29603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4203047" y="1879834"/>
              </a:moveTo>
              <a:arcTo wR="2107700" hR="2107700" stAng="21227614" swAng="1148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5B8E6-0825-4CC7-B8CF-55C1F1A7D497}">
      <dsp:nvSpPr>
        <dsp:cNvPr id="0" name=""/>
        <dsp:cNvSpPr/>
      </dsp:nvSpPr>
      <dsp:spPr>
        <a:xfrm>
          <a:off x="5220323" y="3096348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>
              <a:solidFill>
                <a:schemeClr val="tx1"/>
              </a:solidFill>
            </a:rPr>
            <a:t>Wissen organisieren</a:t>
          </a:r>
          <a:endParaRPr lang="de-CH" sz="1100" kern="1200" dirty="0">
            <a:solidFill>
              <a:schemeClr val="tx1"/>
            </a:solidFill>
          </a:endParaRPr>
        </a:p>
      </dsp:txBody>
      <dsp:txXfrm>
        <a:off x="5263942" y="3139967"/>
        <a:ext cx="1287437" cy="806301"/>
      </dsp:txXfrm>
    </dsp:sp>
    <dsp:sp modelId="{5D6F6AF5-951B-46C5-8871-5263C82BC972}">
      <dsp:nvSpPr>
        <dsp:cNvPr id="0" name=""/>
        <dsp:cNvSpPr/>
      </dsp:nvSpPr>
      <dsp:spPr>
        <a:xfrm>
          <a:off x="1853691" y="51954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3589501" y="3606589"/>
              </a:moveTo>
              <a:arcTo wR="2107700" hR="2107700" stAng="2719709" swAng="9214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27E84-8417-427C-9A48-0CAE8FB86D52}">
      <dsp:nvSpPr>
        <dsp:cNvPr id="0" name=""/>
        <dsp:cNvSpPr/>
      </dsp:nvSpPr>
      <dsp:spPr>
        <a:xfrm>
          <a:off x="3452862" y="4217202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>
              <a:solidFill>
                <a:schemeClr val="tx1"/>
              </a:solidFill>
            </a:rPr>
            <a:t>Zitieren</a:t>
          </a:r>
          <a:endParaRPr lang="de-CH" sz="1100" kern="1200" dirty="0">
            <a:solidFill>
              <a:schemeClr val="tx1"/>
            </a:solidFill>
          </a:endParaRPr>
        </a:p>
      </dsp:txBody>
      <dsp:txXfrm>
        <a:off x="3496481" y="4260821"/>
        <a:ext cx="1287437" cy="806301"/>
      </dsp:txXfrm>
    </dsp:sp>
    <dsp:sp modelId="{27170EC7-D5D1-49EF-8AA8-62CB9689F1AA}">
      <dsp:nvSpPr>
        <dsp:cNvPr id="0" name=""/>
        <dsp:cNvSpPr/>
      </dsp:nvSpPr>
      <dsp:spPr>
        <a:xfrm>
          <a:off x="2032499" y="44857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1246903" y="4031610"/>
              </a:moveTo>
              <a:arcTo wR="2107700" hR="2107700" stAng="6846284" swAng="925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BE2DD-EBBA-4B43-B724-4E1020060757}">
      <dsp:nvSpPr>
        <dsp:cNvPr id="0" name=""/>
        <dsp:cNvSpPr/>
      </dsp:nvSpPr>
      <dsp:spPr>
        <a:xfrm>
          <a:off x="1627539" y="3163352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>
              <a:solidFill>
                <a:schemeClr val="tx1"/>
              </a:solidFill>
            </a:rPr>
            <a:t>Literaturliste erstellen</a:t>
          </a:r>
          <a:endParaRPr lang="de-CH" sz="1100" kern="1200" dirty="0">
            <a:solidFill>
              <a:schemeClr val="tx1"/>
            </a:solidFill>
          </a:endParaRPr>
        </a:p>
      </dsp:txBody>
      <dsp:txXfrm>
        <a:off x="1671158" y="3206971"/>
        <a:ext cx="1287437" cy="806301"/>
      </dsp:txXfrm>
    </dsp:sp>
    <dsp:sp modelId="{E64B3223-BBC3-4AC2-95C0-6F9BF73B55CB}">
      <dsp:nvSpPr>
        <dsp:cNvPr id="0" name=""/>
        <dsp:cNvSpPr/>
      </dsp:nvSpPr>
      <dsp:spPr>
        <a:xfrm>
          <a:off x="2032499" y="44857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32913" y="2478729"/>
              </a:moveTo>
              <a:arcTo wR="2107700" hR="2107700" stAng="10191667" swAng="12166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D9D60-1263-4E7E-897C-79A71955A741}">
      <dsp:nvSpPr>
        <dsp:cNvPr id="0" name=""/>
        <dsp:cNvSpPr/>
      </dsp:nvSpPr>
      <dsp:spPr>
        <a:xfrm>
          <a:off x="1627539" y="1055652"/>
          <a:ext cx="1374675" cy="89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err="1" smtClean="0">
              <a:solidFill>
                <a:schemeClr val="tx1"/>
              </a:solidFill>
            </a:rPr>
            <a:t>Kollaborativ</a:t>
          </a:r>
          <a:r>
            <a:rPr lang="de-CH" sz="1100" kern="1200" dirty="0" smtClean="0">
              <a:solidFill>
                <a:schemeClr val="tx1"/>
              </a:solidFill>
            </a:rPr>
            <a:t> und mobil arbeiten</a:t>
          </a:r>
          <a:endParaRPr lang="de-CH" sz="1100" kern="1200" dirty="0">
            <a:solidFill>
              <a:schemeClr val="tx1"/>
            </a:solidFill>
          </a:endParaRPr>
        </a:p>
      </dsp:txBody>
      <dsp:txXfrm>
        <a:off x="1671158" y="1099271"/>
        <a:ext cx="1287437" cy="806301"/>
      </dsp:txXfrm>
    </dsp:sp>
    <dsp:sp modelId="{9377FC0D-A183-4690-B406-08266BE94422}">
      <dsp:nvSpPr>
        <dsp:cNvPr id="0" name=""/>
        <dsp:cNvSpPr/>
      </dsp:nvSpPr>
      <dsp:spPr>
        <a:xfrm>
          <a:off x="2032499" y="448571"/>
          <a:ext cx="4215401" cy="4215401"/>
        </a:xfrm>
        <a:custGeom>
          <a:avLst/>
          <a:gdLst/>
          <a:ahLst/>
          <a:cxnLst/>
          <a:rect l="0" t="0" r="0" b="0"/>
          <a:pathLst>
            <a:path>
              <a:moveTo>
                <a:pt x="766114" y="482108"/>
              </a:moveTo>
              <a:arcTo wR="2107700" hR="2107700" stAng="13828048" swAng="9256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09.03.2023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CH" b="1" dirty="0" smtClean="0"/>
              <a:t>Literatur sammeln: </a:t>
            </a:r>
            <a:r>
              <a:rPr lang="de-CH" dirty="0" smtClean="0"/>
              <a:t>Einzeleinträge manuell hinzufügen, Einzel-/Sammeleinträge von Webseiten übernehmen, Einträge/Literaturlisten von anderen Literaturverwaltungsprogrammen übernehmen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CH" b="1" dirty="0" smtClean="0"/>
              <a:t>Verwalten: </a:t>
            </a:r>
            <a:r>
              <a:rPr lang="de-CH" dirty="0" smtClean="0"/>
              <a:t>Ordnen, verschieben von Einträgen, Bearbeiten bibliographischer Informationen, Schlüsselwörter</a:t>
            </a:r>
            <a:r>
              <a:rPr lang="de-CH" baseline="0" dirty="0" smtClean="0"/>
              <a:t>/Tags vergeben, Volltexte zu bibliographischen Einträgen lesen und bearbeiten.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CH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4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231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97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98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753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131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Mit dem </a:t>
            </a:r>
            <a:r>
              <a:rPr lang="de-CH" dirty="0" err="1"/>
              <a:t>pdf</a:t>
            </a:r>
            <a:r>
              <a:rPr lang="de-CH" dirty="0"/>
              <a:t>-Bearbeitungstool von </a:t>
            </a:r>
            <a:r>
              <a:rPr lang="de-CH" dirty="0" err="1"/>
              <a:t>Mendeley</a:t>
            </a:r>
            <a:r>
              <a:rPr lang="de-CH" dirty="0"/>
              <a:t> können folgende Funktionen ausgeführt werden:</a:t>
            </a:r>
            <a:br>
              <a:rPr lang="de-CH" dirty="0"/>
            </a:br>
            <a:r>
              <a:rPr lang="de-CH" dirty="0"/>
              <a:t>1. Text markieren bzw. </a:t>
            </a:r>
            <a:r>
              <a:rPr lang="de-CH" dirty="0" err="1"/>
              <a:t>Highlighten</a:t>
            </a:r>
            <a:r>
              <a:rPr lang="de-CH" dirty="0"/>
              <a:t> (in verschiedenen Farben)</a:t>
            </a:r>
            <a:br>
              <a:rPr lang="de-CH" dirty="0"/>
            </a:br>
            <a:r>
              <a:rPr lang="de-CH" dirty="0"/>
              <a:t>Schritt 1: Text markieren</a:t>
            </a:r>
            <a:br>
              <a:rPr lang="de-CH" dirty="0"/>
            </a:br>
            <a:r>
              <a:rPr lang="de-CH" dirty="0"/>
              <a:t>Schritt 2: Durch nochmaliges </a:t>
            </a:r>
            <a:r>
              <a:rPr lang="de-CH" dirty="0" err="1"/>
              <a:t>Anclicken</a:t>
            </a:r>
            <a:r>
              <a:rPr lang="de-CH" dirty="0"/>
              <a:t> des farbig markierten Texts, erscheint ein Fenster, in dem man auswählen kann, ob man den markierten Text zum Notebook hinzunehmen möchte («Add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»)</a:t>
            </a:r>
            <a:br>
              <a:rPr lang="de-CH" dirty="0"/>
            </a:br>
            <a:r>
              <a:rPr lang="de-CH" dirty="0"/>
              <a:t>Schritt 3: Der farbig markierte Text erscheint dann im Notebook</a:t>
            </a:r>
            <a:br>
              <a:rPr lang="de-CH" dirty="0"/>
            </a:br>
            <a:endParaRPr lang="de-CH" dirty="0"/>
          </a:p>
          <a:p>
            <a:r>
              <a:rPr lang="de-CH" dirty="0"/>
              <a:t>2. </a:t>
            </a:r>
            <a:r>
              <a:rPr lang="de-CH" dirty="0" err="1"/>
              <a:t>Sticky</a:t>
            </a:r>
            <a:r>
              <a:rPr lang="de-CH" dirty="0"/>
              <a:t> Notes: Kommentare einfügen (in verschiedenen Farben)</a:t>
            </a:r>
            <a:br>
              <a:rPr lang="de-CH" dirty="0"/>
            </a:br>
            <a:r>
              <a:rPr lang="de-CH" dirty="0"/>
              <a:t>Die Kommentare erscheinen dann in den «Annotationen»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516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Mit dem </a:t>
            </a:r>
            <a:r>
              <a:rPr lang="de-CH" dirty="0" err="1" smtClean="0"/>
              <a:t>pdf</a:t>
            </a:r>
            <a:r>
              <a:rPr lang="de-CH" dirty="0" smtClean="0"/>
              <a:t>-Bearbeitungstool von </a:t>
            </a:r>
            <a:r>
              <a:rPr lang="de-CH" dirty="0" err="1" smtClean="0"/>
              <a:t>Mendeley</a:t>
            </a:r>
            <a:r>
              <a:rPr lang="de-CH" dirty="0" smtClean="0"/>
              <a:t> können folgende Funktionen ausgeführt werden:</a:t>
            </a:r>
            <a:br>
              <a:rPr lang="de-CH" dirty="0" smtClean="0"/>
            </a:br>
            <a:r>
              <a:rPr lang="de-CH" dirty="0" smtClean="0"/>
              <a:t>1. Text markieren bzw. </a:t>
            </a:r>
            <a:r>
              <a:rPr lang="de-CH" dirty="0" err="1" smtClean="0"/>
              <a:t>Highlighten</a:t>
            </a:r>
            <a:r>
              <a:rPr lang="de-CH" dirty="0" smtClean="0"/>
              <a:t> (in verschiedenen Farben)</a:t>
            </a:r>
            <a:br>
              <a:rPr lang="de-CH" dirty="0" smtClean="0"/>
            </a:br>
            <a:r>
              <a:rPr lang="de-CH" dirty="0" smtClean="0"/>
              <a:t>Schritt 1: Text markieren</a:t>
            </a:r>
            <a:br>
              <a:rPr lang="de-CH" dirty="0" smtClean="0"/>
            </a:br>
            <a:r>
              <a:rPr lang="de-CH" dirty="0" smtClean="0"/>
              <a:t>Schritt 2: Durch nochmaliges </a:t>
            </a:r>
            <a:r>
              <a:rPr lang="de-CH" dirty="0" err="1" smtClean="0"/>
              <a:t>Anclicken</a:t>
            </a:r>
            <a:r>
              <a:rPr lang="de-CH" dirty="0" smtClean="0"/>
              <a:t> des farbig markierten Texts, erscheint ein Fenster, in dem man auswählen kann, ob man den markierten Text zum Notebook hinzunehmen möchte («Add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notebook</a:t>
            </a:r>
            <a:r>
              <a:rPr lang="de-CH" dirty="0" smtClean="0"/>
              <a:t>»)</a:t>
            </a:r>
            <a:br>
              <a:rPr lang="de-CH" dirty="0" smtClean="0"/>
            </a:br>
            <a:r>
              <a:rPr lang="de-CH" dirty="0" smtClean="0"/>
              <a:t>Schritt 3: Der farbig markierte Text erscheint dann im Notebook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2. </a:t>
            </a:r>
            <a:r>
              <a:rPr lang="de-CH" dirty="0" err="1" smtClean="0"/>
              <a:t>Sticky</a:t>
            </a:r>
            <a:r>
              <a:rPr lang="de-CH" dirty="0" smtClean="0"/>
              <a:t> Notes: Kommentare einfügen (in verschiedenen Farben)</a:t>
            </a:r>
            <a:br>
              <a:rPr lang="de-CH" dirty="0" smtClean="0"/>
            </a:br>
            <a:r>
              <a:rPr lang="de-CH" dirty="0" smtClean="0"/>
              <a:t>Die Kommentare erscheinen dann in den «Annotationen»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3.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5D1A-7DC5-494B-B9C1-CD4B6BE855DA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57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48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pic>
        <p:nvPicPr>
          <p:cNvPr id="6" name="Grafik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78000"/>
            <a:ext cx="1800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5"/>
            <a:ext cx="8928100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0"/>
            <a:ext cx="8712200" cy="36353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7" name="Grafik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000"/>
            <a:ext cx="1800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0232" y="6525344"/>
            <a:ext cx="1908212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doc/1316333/1316333.pdf" TargetMode="External"/><Relationship Id="rId2" Type="http://schemas.openxmlformats.org/officeDocument/2006/relationships/hyperlink" Target="https://www.slub-dresden.de/fileadmin/groups/slubsite/Service/PDF_Service/Literarturverwaltungsprogramme_im_%C3%9Cberblick.pdf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ornelia.eitel@unibas.ch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Vergleich Literaturverwaltungs-programme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Cornelia Eitel März 2023</a:t>
            </a:r>
            <a:endParaRPr lang="de-CH" dirty="0"/>
          </a:p>
        </p:txBody>
      </p:sp>
      <p:pic>
        <p:nvPicPr>
          <p:cNvPr id="21" name="Bildplatzhalter 2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13920"/>
          <a:stretch>
            <a:fillRect/>
          </a:stretch>
        </p:blipFill>
        <p:spPr>
          <a:xfrm>
            <a:off x="323528" y="3032955"/>
            <a:ext cx="8420422" cy="3491360"/>
          </a:xfr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927" y="4752334"/>
            <a:ext cx="1083273" cy="11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Facts 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696745"/>
              </p:ext>
            </p:extLst>
          </p:nvPr>
        </p:nvGraphicFramePr>
        <p:xfrm>
          <a:off x="431800" y="1520825"/>
          <a:ext cx="8280400" cy="4399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+ Vorteile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- Nachteile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Umfassendes Programm mit allen Funktionalitäten</a:t>
                      </a:r>
                      <a:r>
                        <a:rPr lang="de-CH" baseline="0" dirty="0" smtClean="0"/>
                        <a:t> einschl. </a:t>
                      </a:r>
                      <a:r>
                        <a:rPr lang="de-CH" baseline="0" dirty="0" err="1" smtClean="0"/>
                        <a:t>pdf</a:t>
                      </a:r>
                      <a:r>
                        <a:rPr lang="de-CH" baseline="0" dirty="0" smtClean="0"/>
                        <a:t>-Annotationstool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Speicherplatz in 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-Cloud</a:t>
                      </a:r>
                      <a:r>
                        <a:rPr lang="de-CH" baseline="0" dirty="0" smtClean="0"/>
                        <a:t> nur b</a:t>
                      </a:r>
                      <a:r>
                        <a:rPr lang="de-CH" dirty="0" smtClean="0"/>
                        <a:t>is</a:t>
                      </a:r>
                      <a:r>
                        <a:rPr lang="de-CH" baseline="0" dirty="0" smtClean="0"/>
                        <a:t> 300 MB kostenfrei; Speichererweiterung kostenpflichtig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Benutzerfreundliches</a:t>
                      </a:r>
                      <a:r>
                        <a:rPr lang="de-CH" baseline="0" dirty="0" smtClean="0"/>
                        <a:t> und übersichtliches Display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Keine direkte Recherche in Katalogen und Datenbanken aus 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 möglich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Vollständige</a:t>
                      </a:r>
                      <a:r>
                        <a:rPr lang="de-CH" baseline="0" dirty="0" smtClean="0"/>
                        <a:t> Integration von mobilen Endgeräten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Paralleles</a:t>
                      </a:r>
                      <a:r>
                        <a:rPr lang="de-CH" baseline="0" dirty="0" smtClean="0"/>
                        <a:t> Arbeiten an mehreren Projekten (Bibliotheken) nicht möglich; nur via Gruppen-Funktion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Simultanes Bearbeiten von Literaturangaben</a:t>
                      </a:r>
                      <a:r>
                        <a:rPr lang="de-CH" baseline="0" dirty="0" smtClean="0"/>
                        <a:t> und </a:t>
                      </a:r>
                      <a:r>
                        <a:rPr lang="de-CH" baseline="0" dirty="0" err="1" smtClean="0"/>
                        <a:t>pdf</a:t>
                      </a:r>
                      <a:r>
                        <a:rPr lang="de-CH" baseline="0" dirty="0" smtClean="0"/>
                        <a:t>-Volltexten auf mehren Geräten durch mehrere Personen möglich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Ausgezeichneter</a:t>
                      </a:r>
                      <a:r>
                        <a:rPr lang="de-CH" baseline="0" dirty="0" smtClean="0"/>
                        <a:t> Web-</a:t>
                      </a:r>
                      <a:r>
                        <a:rPr lang="de-CH" baseline="0" dirty="0" err="1" smtClean="0"/>
                        <a:t>Picker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04664"/>
            <a:ext cx="2943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051720" y="5373215"/>
            <a:ext cx="6408712" cy="546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Passend für alle Fachrichtungen</a:t>
            </a:r>
            <a:endParaRPr lang="de-CH" dirty="0"/>
          </a:p>
        </p:txBody>
      </p:sp>
      <p:sp>
        <p:nvSpPr>
          <p:cNvPr id="5" name="Pfeil nach rechts 4"/>
          <p:cNvSpPr/>
          <p:nvPr/>
        </p:nvSpPr>
        <p:spPr>
          <a:xfrm>
            <a:off x="734427" y="6010533"/>
            <a:ext cx="792088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35479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Facts </a:t>
            </a:r>
            <a:r>
              <a:rPr lang="de-CH" dirty="0" err="1" smtClean="0"/>
              <a:t>EndNote</a:t>
            </a:r>
            <a:r>
              <a:rPr lang="de-CH" dirty="0" smtClean="0"/>
              <a:t> 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780755"/>
              </p:ext>
            </p:extLst>
          </p:nvPr>
        </p:nvGraphicFramePr>
        <p:xfrm>
          <a:off x="439489" y="859512"/>
          <a:ext cx="8280400" cy="458828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98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1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499">
                <a:tc>
                  <a:txBody>
                    <a:bodyPr/>
                    <a:lstStyle/>
                    <a:p>
                      <a:r>
                        <a:rPr lang="de-CH" dirty="0" smtClean="0"/>
                        <a:t>+ Vorteile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- Nachteile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90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aseline="0" dirty="0" smtClean="0"/>
                        <a:t>Import von Literatur nicht intuitiv; </a:t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n</a:t>
                      </a:r>
                      <a:r>
                        <a:rPr lang="de-CH" dirty="0" smtClean="0"/>
                        <a:t>ach</a:t>
                      </a:r>
                      <a:r>
                        <a:rPr lang="de-CH" baseline="0" dirty="0" smtClean="0"/>
                        <a:t> erfolgter Recherche müssen in einem zweiten Schritt die Ergebnisse noch in die «Bibliothek» übernommen werden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624">
                <a:tc>
                  <a:txBody>
                    <a:bodyPr/>
                    <a:lstStyle/>
                    <a:p>
                      <a:r>
                        <a:rPr lang="de-CH" dirty="0" smtClean="0"/>
                        <a:t>Einfacher Import u.</a:t>
                      </a:r>
                      <a:r>
                        <a:rPr lang="de-CH" baseline="0" dirty="0" smtClean="0"/>
                        <a:t> Organisation von Volltexten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Datenbanksuche forciert Verwendung von Web </a:t>
                      </a:r>
                      <a:r>
                        <a:rPr lang="de-CH" dirty="0" err="1" smtClean="0"/>
                        <a:t>of</a:t>
                      </a:r>
                      <a:r>
                        <a:rPr lang="de-CH" dirty="0" smtClean="0"/>
                        <a:t>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2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Import aus/von Webseiten ist umständlich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1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Seit </a:t>
                      </a:r>
                      <a:r>
                        <a:rPr lang="de-CH" dirty="0" err="1" smtClean="0"/>
                        <a:t>swisscovery</a:t>
                      </a:r>
                      <a:r>
                        <a:rPr lang="de-CH" baseline="0" dirty="0" smtClean="0"/>
                        <a:t> ist ein spezielles Connection-File nötig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4020"/>
                  </a:ext>
                </a:extLst>
              </a:tr>
              <a:tr h="39349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Kollaboratives</a:t>
                      </a:r>
                      <a:r>
                        <a:rPr lang="de-CH" dirty="0" smtClean="0"/>
                        <a:t> Arbeiten nur sehr eingeschränkt</a:t>
                      </a:r>
                      <a:r>
                        <a:rPr lang="de-CH" baseline="0" dirty="0" smtClean="0"/>
                        <a:t> möglich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1231957" y="5760747"/>
            <a:ext cx="7416824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sz="1000" b="1" dirty="0" smtClean="0"/>
              <a:t>General-</a:t>
            </a:r>
            <a:r>
              <a:rPr lang="de-CH" sz="1000" b="1" dirty="0" err="1" smtClean="0"/>
              <a:t>Purpose</a:t>
            </a:r>
            <a:r>
              <a:rPr lang="de-CH" sz="1000" b="1" dirty="0" smtClean="0"/>
              <a:t> Programm für Benutzer aller Fachrichtungen. Mit der direkten Einbindung von </a:t>
            </a:r>
            <a:r>
              <a:rPr lang="de-CH" sz="1000" b="1" dirty="0" err="1" smtClean="0"/>
              <a:t>PubMed</a:t>
            </a:r>
            <a:r>
              <a:rPr lang="de-CH" sz="1000" b="1" dirty="0" smtClean="0"/>
              <a:t> u.a. naturwissenschaftlichen DB ist Endnote besonders für medizinische und anverwandte Fachbereiche interessant</a:t>
            </a:r>
            <a:r>
              <a:rPr lang="de-CH" b="1" dirty="0" smtClean="0"/>
              <a:t>.</a:t>
            </a:r>
            <a:endParaRPr lang="de-CH" b="1" dirty="0"/>
          </a:p>
        </p:txBody>
      </p:sp>
      <p:sp>
        <p:nvSpPr>
          <p:cNvPr id="12" name="Pfeil nach rechts 11"/>
          <p:cNvSpPr/>
          <p:nvPr/>
        </p:nvSpPr>
        <p:spPr>
          <a:xfrm>
            <a:off x="565771" y="5776482"/>
            <a:ext cx="504056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0871"/>
            <a:ext cx="2189084" cy="7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Facts 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197168"/>
              </p:ext>
            </p:extLst>
          </p:nvPr>
        </p:nvGraphicFramePr>
        <p:xfrm>
          <a:off x="431800" y="1250199"/>
          <a:ext cx="8280400" cy="4846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39">
                <a:tc>
                  <a:txBody>
                    <a:bodyPr/>
                    <a:lstStyle/>
                    <a:p>
                      <a:r>
                        <a:rPr lang="de-CH" dirty="0" smtClean="0"/>
                        <a:t>+ Vorteile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- Nachteile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18">
                <a:tc>
                  <a:txBody>
                    <a:bodyPr/>
                    <a:lstStyle/>
                    <a:p>
                      <a:r>
                        <a:rPr lang="de-CH" dirty="0" smtClean="0"/>
                        <a:t>Einziges Programm mit Wissens- und Aufgabenmanagement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Desktop-Version nur für Windows; </a:t>
                      </a:r>
                      <a:br>
                        <a:rPr lang="de-CH" dirty="0" smtClean="0"/>
                      </a:br>
                      <a:r>
                        <a:rPr lang="de-CH" baseline="0" dirty="0" smtClean="0"/>
                        <a:t>neu: Cloud-Version, die auch auf Mac läuft, allerdings nicht volle Funktionalität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Viele Optionen für die</a:t>
                      </a:r>
                      <a:r>
                        <a:rPr lang="de-CH" baseline="0" dirty="0" smtClean="0"/>
                        <a:t> Suche und den Import der bibliographischen Informationen und der dazugehörigen Volltexte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Einstiegslevel</a:t>
                      </a:r>
                      <a:r>
                        <a:rPr lang="de-CH" baseline="0" dirty="0" smtClean="0"/>
                        <a:t> im Vergleich aller vier  Programme am höchsten</a:t>
                      </a:r>
                      <a:endParaRPr lang="de-CH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Schreiben</a:t>
                      </a:r>
                      <a:r>
                        <a:rPr lang="de-CH" baseline="0" dirty="0" smtClean="0"/>
                        <a:t> wissenschaftlicher Texte wird </a:t>
                      </a:r>
                      <a:r>
                        <a:rPr lang="de-CH" dirty="0" smtClean="0"/>
                        <a:t>durch direkte Einbindung von Zitaten vereinfacht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198">
                <a:tc>
                  <a:txBody>
                    <a:bodyPr/>
                    <a:lstStyle/>
                    <a:p>
                      <a:r>
                        <a:rPr lang="de-CH" dirty="0" smtClean="0"/>
                        <a:t>Sehr gutes </a:t>
                      </a:r>
                      <a:r>
                        <a:rPr lang="de-CH" dirty="0" err="1" smtClean="0"/>
                        <a:t>pdf</a:t>
                      </a:r>
                      <a:r>
                        <a:rPr lang="de-CH" dirty="0" smtClean="0"/>
                        <a:t>-Tool</a:t>
                      </a:r>
                      <a:r>
                        <a:rPr lang="de-CH" baseline="0" dirty="0" smtClean="0"/>
                        <a:t> für die Bearbeitung der angehängten Volltexte (auch </a:t>
                      </a:r>
                      <a:r>
                        <a:rPr lang="de-CH" baseline="0" dirty="0" err="1" smtClean="0"/>
                        <a:t>kollaborativ</a:t>
                      </a:r>
                      <a:r>
                        <a:rPr lang="de-CH" baseline="0" dirty="0" smtClean="0"/>
                        <a:t>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2206"/>
            <a:ext cx="3196850" cy="99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03648" y="6165304"/>
            <a:ext cx="7488832" cy="252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Eher für Geisteswissenschaftler</a:t>
            </a:r>
            <a:endParaRPr lang="de-CH" dirty="0"/>
          </a:p>
        </p:txBody>
      </p:sp>
      <p:sp>
        <p:nvSpPr>
          <p:cNvPr id="5" name="Pfeil nach rechts 4"/>
          <p:cNvSpPr/>
          <p:nvPr/>
        </p:nvSpPr>
        <p:spPr>
          <a:xfrm>
            <a:off x="438938" y="6165304"/>
            <a:ext cx="792088" cy="2520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5436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Facts 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00111"/>
              </p:ext>
            </p:extLst>
          </p:nvPr>
        </p:nvGraphicFramePr>
        <p:xfrm>
          <a:off x="431800" y="1520825"/>
          <a:ext cx="8280400" cy="348961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r>
                        <a:rPr lang="de-CH" dirty="0" smtClean="0"/>
                        <a:t>+ Vorteile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- Nachteile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179">
                <a:tc>
                  <a:txBody>
                    <a:bodyPr/>
                    <a:lstStyle/>
                    <a:p>
                      <a:r>
                        <a:rPr lang="de-CH" dirty="0" smtClean="0"/>
                        <a:t>Sehr einfach zu bedienende</a:t>
                      </a:r>
                      <a:r>
                        <a:rPr lang="de-CH" baseline="0" dirty="0" smtClean="0"/>
                        <a:t> Oberfläche; Basisfunktionen alle direkt sichtbar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Syncing</a:t>
                      </a:r>
                      <a:r>
                        <a:rPr lang="de-CH" baseline="0" dirty="0" smtClean="0"/>
                        <a:t> von</a:t>
                      </a:r>
                      <a:r>
                        <a:rPr lang="de-CH" dirty="0" smtClean="0"/>
                        <a:t> Desktop-Library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and</a:t>
                      </a:r>
                      <a:r>
                        <a:rPr lang="de-CH" baseline="0" dirty="0" smtClean="0"/>
                        <a:t> Cloud teilweise sehr langsam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55">
                <a:tc>
                  <a:txBody>
                    <a:bodyPr/>
                    <a:lstStyle/>
                    <a:p>
                      <a:r>
                        <a:rPr lang="de-CH" dirty="0" smtClean="0"/>
                        <a:t>Notebook-Funktion für Notizen, kombiniert mit </a:t>
                      </a:r>
                      <a:r>
                        <a:rPr lang="de-CH" dirty="0" err="1" smtClean="0"/>
                        <a:t>pdf</a:t>
                      </a:r>
                      <a:r>
                        <a:rPr lang="de-CH" dirty="0" smtClean="0"/>
                        <a:t>-Annotationstool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aseline="0" dirty="0" smtClean="0"/>
                        <a:t>Speichererweiterung kostenpflichtig; b</a:t>
                      </a:r>
                      <a:r>
                        <a:rPr lang="de-CH" dirty="0" smtClean="0"/>
                        <a:t>is</a:t>
                      </a:r>
                      <a:r>
                        <a:rPr lang="de-CH" baseline="0" dirty="0" smtClean="0"/>
                        <a:t> 1 GB kostenfrei</a:t>
                      </a:r>
                      <a:endParaRPr lang="de-CH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dirty="0" smtClean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err="1" smtClean="0"/>
                        <a:t>pdf</a:t>
                      </a:r>
                      <a:r>
                        <a:rPr lang="de-CH" dirty="0" smtClean="0"/>
                        <a:t>-Annotationen und –Notizen können beim</a:t>
                      </a:r>
                      <a:r>
                        <a:rPr lang="de-CH" baseline="0" dirty="0" smtClean="0"/>
                        <a:t> Schreiben nicht direkt importiert werden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mtClean="0"/>
                        <a:t>Elsevier</a:t>
                      </a:r>
                      <a:r>
                        <a:rPr lang="de-CH" dirty="0" smtClean="0"/>
                        <a:t>-Produkt (!)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36120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73" y="377164"/>
            <a:ext cx="3152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539552" y="5146324"/>
            <a:ext cx="1296144" cy="432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sp>
        <p:nvSpPr>
          <p:cNvPr id="5" name="Textfeld 4"/>
          <p:cNvSpPr txBox="1"/>
          <p:nvPr/>
        </p:nvSpPr>
        <p:spPr>
          <a:xfrm>
            <a:off x="2378165" y="5215816"/>
            <a:ext cx="5854835" cy="856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smtClean="0"/>
              <a:t>Für Mediziner und Naturwissenschaftler (mit Cloud-Bedürfnissen)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79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Word-Add-ins der Literaturverwaltungsprogramme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268760"/>
            <a:ext cx="8033163" cy="4567869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7290302" y="2258870"/>
            <a:ext cx="648072" cy="15841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Word-Add-ins der Literaturverwaltungsprogramme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268760"/>
            <a:ext cx="8033163" cy="4567869"/>
          </a:xfrm>
          <a:prstGeom prst="rect">
            <a:avLst/>
          </a:prstGeom>
        </p:spPr>
      </p:pic>
      <p:pic>
        <p:nvPicPr>
          <p:cNvPr id="9" name="Inhaltsplatzhalt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1" y="4293096"/>
            <a:ext cx="6120680" cy="1765391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755576" y="2996952"/>
            <a:ext cx="1440160" cy="19442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Mendeley</a:t>
            </a:r>
            <a:r>
              <a:rPr lang="de-CH" dirty="0" smtClean="0"/>
              <a:t> - Notizbuch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800" y="1577876"/>
            <a:ext cx="8280400" cy="46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38958" y="1200151"/>
            <a:ext cx="7118131" cy="539969"/>
          </a:xfrm>
        </p:spPr>
        <p:txBody>
          <a:bodyPr/>
          <a:lstStyle/>
          <a:p>
            <a:r>
              <a:rPr lang="de-CH" dirty="0" err="1" smtClean="0"/>
              <a:t>Mendeley</a:t>
            </a:r>
            <a:r>
              <a:rPr lang="de-CH" dirty="0" smtClean="0"/>
              <a:t> – </a:t>
            </a:r>
            <a:r>
              <a:rPr lang="de-CH" dirty="0" err="1" smtClean="0"/>
              <a:t>pdf</a:t>
            </a:r>
            <a:r>
              <a:rPr lang="de-CH" dirty="0" smtClean="0"/>
              <a:t> Bearbeitungstool</a:t>
            </a:r>
            <a:endParaRPr lang="de-CH" dirty="0"/>
          </a:p>
        </p:txBody>
      </p:sp>
      <p:pic>
        <p:nvPicPr>
          <p:cNvPr id="5" name="Bildplatzhalter 4" descr="Einstellungen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621" y="2118573"/>
            <a:ext cx="6900863" cy="3655219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42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Agenda: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18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83761"/>
              </p:ext>
            </p:extLst>
          </p:nvPr>
        </p:nvGraphicFramePr>
        <p:xfrm>
          <a:off x="431800" y="1525997"/>
          <a:ext cx="8280400" cy="236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ist ein</a:t>
                      </a:r>
                      <a:r>
                        <a:rPr lang="de-CH" baseline="0" dirty="0" smtClean="0"/>
                        <a:t> Literaturverwaltungsprogramm?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sind die Charakteristika der vier vorgestellten Programme (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Citavi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EndNote</a:t>
                      </a:r>
                      <a:r>
                        <a:rPr lang="de-CH" dirty="0" smtClean="0"/>
                        <a:t> und </a:t>
                      </a:r>
                      <a:r>
                        <a:rPr lang="de-CH" dirty="0" err="1" smtClean="0"/>
                        <a:t>Mendeley</a:t>
                      </a:r>
                      <a:r>
                        <a:rPr lang="de-CH" dirty="0" smtClean="0"/>
                        <a:t>)?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Kurze Demo von zwei Programmen (je nach Wunsch der Teilnehmenden)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de-CH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Kriterien für die Wahl eines Programmes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7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Kriterien für die Wahl eines passenden Literaturverwaltungsprogrammes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340768"/>
            <a:ext cx="8280200" cy="48965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Benutzerfreundlichkeit/Usability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Betriebssystem / Kompatibilität</a:t>
            </a:r>
          </a:p>
          <a:p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Kosten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Welche Funktionen soll mein Literaturverwaltungsprogramm bieten?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Welche Kollaborationsmöglichkeiten hat das Programm und wie intuitiv sind diese?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Mit welchen Datenbanken / Suchquellen soll das Programm optimal interagieren?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Wo arbeite ich?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/>
              <a:t>Mit welchem Programm arbeitet mein Umfeld?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64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Agenda: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10477"/>
              </p:ext>
            </p:extLst>
          </p:nvPr>
        </p:nvGraphicFramePr>
        <p:xfrm>
          <a:off x="431800" y="1525997"/>
          <a:ext cx="8280400" cy="236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ist ein</a:t>
                      </a:r>
                      <a:r>
                        <a:rPr lang="de-CH" baseline="0" dirty="0" smtClean="0"/>
                        <a:t> Literaturverwaltungsprogramm?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sind die Charakteristika der vier vorgestellten Programme (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Citavi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EndNote</a:t>
                      </a:r>
                      <a:r>
                        <a:rPr lang="de-CH" dirty="0" smtClean="0"/>
                        <a:t> und </a:t>
                      </a:r>
                      <a:r>
                        <a:rPr lang="de-CH" dirty="0" err="1" smtClean="0"/>
                        <a:t>Mendeley</a:t>
                      </a:r>
                      <a:r>
                        <a:rPr lang="de-CH" dirty="0" smtClean="0"/>
                        <a:t>)?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Kurze Demo von zwei Programmen (je nach Wunsch der Teilnehmenden)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de-CH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Kriterien für die Wahl eines Programmes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Übersichtstabellen: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hlinkClick r:id="rId2"/>
              </a:rPr>
              <a:t>Literaturverwaltungsprogramme </a:t>
            </a:r>
            <a:r>
              <a:rPr lang="de-CH" dirty="0">
                <a:hlinkClick r:id="rId2"/>
              </a:rPr>
              <a:t>im </a:t>
            </a:r>
            <a:r>
              <a:rPr lang="de-CH" dirty="0" smtClean="0">
                <a:hlinkClick r:id="rId2"/>
              </a:rPr>
              <a:t>Überblick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Bibliothek </a:t>
            </a:r>
            <a:r>
              <a:rPr lang="de-CH" dirty="0"/>
              <a:t>der TU </a:t>
            </a:r>
            <a:r>
              <a:rPr lang="de-CH" dirty="0" smtClean="0"/>
              <a:t>Dresden</a:t>
            </a:r>
            <a:br>
              <a:rPr lang="de-CH" dirty="0" smtClean="0"/>
            </a:br>
            <a:r>
              <a:rPr lang="de-CH" dirty="0" smtClean="0"/>
              <a:t>(Stand: Okt. 2021; Umfang: 6 Seiten)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hlinkClick r:id="rId3"/>
              </a:rPr>
              <a:t>Softwarevergleich Literaturverwaltung </a:t>
            </a:r>
            <a:r>
              <a:rPr lang="de-CH" dirty="0" smtClean="0">
                <a:hlinkClick r:id="rId3"/>
              </a:rPr>
              <a:t/>
            </a:r>
            <a:br>
              <a:rPr lang="de-CH" dirty="0" smtClean="0">
                <a:hlinkClick r:id="rId3"/>
              </a:rPr>
            </a:br>
            <a:r>
              <a:rPr lang="de-CH" dirty="0" smtClean="0"/>
              <a:t>Bibliothek der TU München</a:t>
            </a:r>
            <a:br>
              <a:rPr lang="de-CH" dirty="0" smtClean="0"/>
            </a:br>
            <a:r>
              <a:rPr lang="de-CH" dirty="0" smtClean="0"/>
              <a:t>(Stand: 9. Aktualisierung Juli 2022; Umfang: 19 Seiten)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47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Vielen Dank</a:t>
            </a:r>
            <a:br>
              <a:rPr lang="de-CH" dirty="0"/>
            </a:br>
            <a:r>
              <a:rPr lang="de-CH" b="0" dirty="0"/>
              <a:t>für Ihre Aufmerksamkeit</a:t>
            </a:r>
            <a:r>
              <a:rPr lang="de-CH" b="0" dirty="0" smtClean="0"/>
              <a:t>.</a:t>
            </a:r>
            <a:br>
              <a:rPr lang="de-CH" b="0" dirty="0" smtClean="0"/>
            </a:br>
            <a:r>
              <a:rPr lang="de-CH" b="0" dirty="0" smtClean="0"/>
              <a:t/>
            </a:r>
            <a:br>
              <a:rPr lang="de-CH" b="0" dirty="0" smtClean="0"/>
            </a:br>
            <a:r>
              <a:rPr lang="de-CH" b="0" dirty="0" smtClean="0"/>
              <a:t>Kontakt:</a:t>
            </a:r>
            <a:br>
              <a:rPr lang="de-CH" b="0" dirty="0" smtClean="0"/>
            </a:br>
            <a:r>
              <a:rPr lang="de-CH" b="0" dirty="0" smtClean="0">
                <a:hlinkClick r:id="rId2"/>
              </a:rPr>
              <a:t>cornelia.eitel@unibas.ch</a:t>
            </a:r>
            <a:r>
              <a:rPr lang="de-CH" b="0" dirty="0" smtClean="0"/>
              <a:t/>
            </a:r>
            <a:br>
              <a:rPr lang="de-CH" b="0" dirty="0" smtClean="0"/>
            </a:br>
            <a:r>
              <a:rPr lang="de-CH" b="0" dirty="0" smtClean="0"/>
              <a:t>Tel. 061 207 30 69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Was ist ein Literaturverwaltungsprogramm?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124745"/>
          <a:ext cx="8280400" cy="511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49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de-CH" sz="2400" b="0" dirty="0">
                <a:latin typeface="Times New Roman"/>
              </a:rPr>
              <a:t/>
            </a:r>
            <a:br>
              <a:rPr lang="de-CH" sz="2400" b="0" dirty="0">
                <a:latin typeface="Times New Roman"/>
              </a:rPr>
            </a:br>
            <a:r>
              <a:rPr lang="de-CH" sz="2400" b="0" dirty="0">
                <a:latin typeface="Times New Roman"/>
              </a:rPr>
              <a:t/>
            </a:r>
            <a:br>
              <a:rPr lang="de-CH" sz="2400" b="0" dirty="0">
                <a:latin typeface="Times New Roman"/>
              </a:rPr>
            </a:br>
            <a:r>
              <a:rPr lang="de-CH" sz="2400" b="0" dirty="0">
                <a:latin typeface="Times New Roman"/>
              </a:rPr>
              <a:t/>
            </a:r>
            <a:br>
              <a:rPr lang="de-CH" sz="2400" b="0" dirty="0">
                <a:latin typeface="Times New Roman"/>
              </a:rPr>
            </a:br>
            <a:r>
              <a:rPr lang="de-CH" sz="800" b="0" dirty="0">
                <a:latin typeface="Times New Roman"/>
              </a:rPr>
              <a:t/>
            </a:r>
            <a:br>
              <a:rPr lang="de-CH" sz="800" b="0" dirty="0">
                <a:latin typeface="Times New Roman"/>
              </a:rPr>
            </a:br>
            <a:r>
              <a:rPr lang="de-CH" sz="2400" b="0" dirty="0">
                <a:latin typeface="Times New Roman"/>
              </a:rPr>
              <a:t/>
            </a:r>
            <a:br>
              <a:rPr lang="de-CH" sz="2400" b="0" dirty="0">
                <a:latin typeface="Times New Roman"/>
              </a:rPr>
            </a:br>
            <a:r>
              <a:rPr lang="de-CH" sz="800" b="0" dirty="0">
                <a:latin typeface="Times New Roman"/>
              </a:rPr>
              <a:t/>
            </a:r>
            <a:br>
              <a:rPr lang="de-CH" sz="800" b="0" dirty="0">
                <a:latin typeface="Times New Roman"/>
              </a:rPr>
            </a:br>
            <a:r>
              <a:rPr lang="de-CH" sz="2400" b="0" dirty="0">
                <a:latin typeface="Times New Roman"/>
              </a:rPr>
              <a:t/>
            </a:r>
            <a:br>
              <a:rPr lang="de-CH" sz="2400" b="0" dirty="0">
                <a:latin typeface="Times New Roman"/>
              </a:rPr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913">
            <a:off x="4487053" y="1377379"/>
            <a:ext cx="2909316" cy="6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58">
            <a:off x="5161316" y="3975484"/>
            <a:ext cx="3412874" cy="106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 descr="Image result for literaturverwaltungsprogramm papers logo"/>
          <p:cNvSpPr>
            <a:spLocks noChangeAspect="1" noChangeArrowheads="1"/>
          </p:cNvSpPr>
          <p:nvPr/>
        </p:nvSpPr>
        <p:spPr bwMode="auto">
          <a:xfrm>
            <a:off x="155575" y="-639763"/>
            <a:ext cx="13430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431800" y="3773240"/>
            <a:ext cx="788248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200"/>
              </a:lnSpc>
            </a:pPr>
            <a:endParaRPr lang="de-CH" dirty="0">
              <a:latin typeface="+mj-lt"/>
            </a:endParaRPr>
          </a:p>
        </p:txBody>
      </p:sp>
      <p:sp>
        <p:nvSpPr>
          <p:cNvPr id="7" name="Interaktive Schaltfläche: Hilfe 6">
            <a:hlinkClick r:id="" action="ppaction://noaction" highlightClick="1"/>
          </p:cNvPr>
          <p:cNvSpPr/>
          <p:nvPr/>
        </p:nvSpPr>
        <p:spPr>
          <a:xfrm>
            <a:off x="3621349" y="3064536"/>
            <a:ext cx="1224135" cy="1008112"/>
          </a:xfrm>
          <a:prstGeom prst="actionButtonHel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009">
            <a:off x="475820" y="1328043"/>
            <a:ext cx="2943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 descr="EndNote 20 (build 16480) download | macOS"/>
          <p:cNvSpPr>
            <a:spLocks noChangeAspect="1" noChangeArrowheads="1"/>
          </p:cNvSpPr>
          <p:nvPr/>
        </p:nvSpPr>
        <p:spPr bwMode="auto">
          <a:xfrm>
            <a:off x="155575" y="-8763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67950"/>
            <a:ext cx="194421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Agenda: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19030"/>
              </p:ext>
            </p:extLst>
          </p:nvPr>
        </p:nvGraphicFramePr>
        <p:xfrm>
          <a:off x="431800" y="1525997"/>
          <a:ext cx="8280400" cy="236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ist ein</a:t>
                      </a:r>
                      <a:r>
                        <a:rPr lang="de-CH" baseline="0" dirty="0" smtClean="0"/>
                        <a:t> Literaturverwaltungsprogramm?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sind die Charakteristika der vier vorgestellten Programme (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Citavi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EndNote</a:t>
                      </a:r>
                      <a:r>
                        <a:rPr lang="de-CH" dirty="0" smtClean="0"/>
                        <a:t> und </a:t>
                      </a:r>
                      <a:r>
                        <a:rPr lang="de-CH" dirty="0" err="1" smtClean="0"/>
                        <a:t>Mendeley</a:t>
                      </a:r>
                      <a:r>
                        <a:rPr lang="de-CH" dirty="0" smtClean="0"/>
                        <a:t>)?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Kurze Demo von zwei Programmen (je nach Wunsch der Teilnehmenden)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de-CH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Kriterien für die Wahl eines Programmes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0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Charakteristika der vier Programme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2348880"/>
            <a:ext cx="8280200" cy="3888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Speichern und Organisieren von Literaturangaben in sämtlichen Dokumentformaten (Büchern, Buchkapitel, Zeitschriftenartikel, Webseiten etc.)</a:t>
            </a:r>
            <a:br>
              <a:rPr lang="de-CH" dirty="0" smtClean="0"/>
            </a:b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Direkter Import der Metadaten von Literaturangaben über Add-</a:t>
            </a:r>
            <a:r>
              <a:rPr lang="de-CH" dirty="0" err="1" smtClean="0"/>
              <a:t>Ons</a:t>
            </a:r>
            <a:r>
              <a:rPr lang="de-CH" dirty="0"/>
              <a:t> </a:t>
            </a:r>
            <a:r>
              <a:rPr lang="de-CH" dirty="0" smtClean="0"/>
              <a:t>im Internet-Browser </a:t>
            </a:r>
            <a:br>
              <a:rPr lang="de-CH" dirty="0" smtClean="0"/>
            </a:b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r>
              <a:rPr lang="de-CH" dirty="0" err="1" smtClean="0"/>
              <a:t>Pdf</a:t>
            </a:r>
            <a:r>
              <a:rPr lang="de-CH" dirty="0" smtClean="0"/>
              <a:t>-Volltexte können markiert und annotiert werden</a:t>
            </a:r>
            <a:br>
              <a:rPr lang="de-CH" dirty="0" smtClean="0"/>
            </a:b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Direkte Integration in Textverarbeitungsprogramme, bspw. Word, mit Hilfe eines Add-</a:t>
            </a:r>
            <a:r>
              <a:rPr lang="de-CH" dirty="0" err="1" smtClean="0"/>
              <a:t>Ons</a:t>
            </a: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31800" y="1196752"/>
            <a:ext cx="565236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b="1" dirty="0" smtClean="0"/>
              <a:t>Gemeinsamkeiten: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5100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Charakteristika der vier Programme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772816"/>
            <a:ext cx="8280200" cy="388843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CH" dirty="0"/>
              <a:t>Nur </a:t>
            </a:r>
            <a:r>
              <a:rPr lang="de-CH" dirty="0" err="1"/>
              <a:t>Zotero</a:t>
            </a:r>
            <a:r>
              <a:rPr lang="de-CH" dirty="0"/>
              <a:t> und </a:t>
            </a:r>
            <a:r>
              <a:rPr lang="de-CH" dirty="0" err="1"/>
              <a:t>Mendeley</a:t>
            </a:r>
            <a:r>
              <a:rPr lang="de-CH" dirty="0"/>
              <a:t> sind kostenlos</a:t>
            </a:r>
            <a:br>
              <a:rPr lang="de-CH" dirty="0"/>
            </a:b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Literaturrecherche aus dem Programm heraus nur bei </a:t>
            </a:r>
            <a:r>
              <a:rPr lang="de-CH" dirty="0" err="1"/>
              <a:t>Citavi</a:t>
            </a:r>
            <a:r>
              <a:rPr lang="de-CH" dirty="0"/>
              <a:t> und </a:t>
            </a:r>
            <a:r>
              <a:rPr lang="de-CH" dirty="0" err="1"/>
              <a:t>EndNote</a:t>
            </a:r>
            <a:r>
              <a:rPr lang="de-CH" dirty="0"/>
              <a:t> möglich (</a:t>
            </a:r>
            <a:r>
              <a:rPr lang="de-CH" dirty="0" err="1"/>
              <a:t>Mendeley</a:t>
            </a:r>
            <a:r>
              <a:rPr lang="de-CH" dirty="0"/>
              <a:t> nur sehr eingeschränkt, </a:t>
            </a:r>
            <a:r>
              <a:rPr lang="de-CH" dirty="0" err="1"/>
              <a:t>Zotero</a:t>
            </a:r>
            <a:r>
              <a:rPr lang="de-CH" dirty="0"/>
              <a:t> gar nicht)</a:t>
            </a:r>
            <a:br>
              <a:rPr lang="de-CH" dirty="0"/>
            </a:b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In </a:t>
            </a:r>
            <a:r>
              <a:rPr lang="de-CH" dirty="0" err="1"/>
              <a:t>EndNote</a:t>
            </a:r>
            <a:r>
              <a:rPr lang="de-CH" dirty="0"/>
              <a:t> kann Liste von (normierten) Zeitschriften-Abkürzungen aus dem jeweiligen Fachgebiet importiert werden </a:t>
            </a:r>
            <a:br>
              <a:rPr lang="de-CH" dirty="0"/>
            </a:br>
            <a:endParaRPr lang="de-CH" dirty="0"/>
          </a:p>
          <a:p>
            <a:pPr marL="342900" indent="-342900">
              <a:buFont typeface="+mj-lt"/>
              <a:buAutoNum type="arabicPeriod"/>
            </a:pPr>
            <a:r>
              <a:rPr lang="de-CH" dirty="0"/>
              <a:t>Nur in </a:t>
            </a:r>
            <a:r>
              <a:rPr lang="de-CH" dirty="0" err="1"/>
              <a:t>EndNote</a:t>
            </a:r>
            <a:r>
              <a:rPr lang="de-CH" dirty="0"/>
              <a:t> und </a:t>
            </a:r>
            <a:r>
              <a:rPr lang="de-CH" dirty="0" err="1"/>
              <a:t>Citavi</a:t>
            </a:r>
            <a:r>
              <a:rPr lang="de-CH" dirty="0"/>
              <a:t> kann innerhalb des Programms parallel mit mehreren Bibliotheken bzw. Projekten gearbeitet werden;</a:t>
            </a:r>
            <a:br>
              <a:rPr lang="de-CH" dirty="0"/>
            </a:br>
            <a:r>
              <a:rPr lang="de-CH" dirty="0"/>
              <a:t>bei </a:t>
            </a:r>
            <a:r>
              <a:rPr lang="de-CH" dirty="0" err="1"/>
              <a:t>Zotero</a:t>
            </a:r>
            <a:r>
              <a:rPr lang="de-CH" dirty="0"/>
              <a:t> nur mit Hilfe von Gruppen-Bibliotheken</a:t>
            </a:r>
            <a:endParaRPr lang="de-CH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de-CH" dirty="0" smtClean="0"/>
          </a:p>
          <a:p>
            <a:pPr marL="342900" indent="-342900">
              <a:buFont typeface="+mj-lt"/>
              <a:buAutoNum type="arabicPeriod"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31800" y="1196752"/>
            <a:ext cx="565236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b="1" dirty="0" smtClean="0"/>
              <a:t>Unterschiede: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1389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Unterschiede der Programme: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15736"/>
              </p:ext>
            </p:extLst>
          </p:nvPr>
        </p:nvGraphicFramePr>
        <p:xfrm>
          <a:off x="431800" y="1520824"/>
          <a:ext cx="8280397" cy="3438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666419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949026"/>
                    </a:ext>
                  </a:extLst>
                </a:gridCol>
                <a:gridCol w="190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Programm: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Preis</a:t>
                      </a: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Recherche aus dem Programm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Normierung von Daten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Parallele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Arbeit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an mehreren Projekten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-Viewer mit  Annotations-funktion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Zotero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kostenlos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keine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Nein*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EndNote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Ja, aber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sehr minimalistisch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Citavi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err="1" smtClean="0">
                          <a:solidFill>
                            <a:schemeClr val="tx1"/>
                          </a:solidFill>
                        </a:rPr>
                        <a:t>Mendely</a:t>
                      </a: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Kostenlos 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keine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Nein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de-CH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baseline="0" dirty="0" smtClean="0">
                          <a:solidFill>
                            <a:schemeClr val="tx1"/>
                          </a:solidFill>
                        </a:rPr>
                        <a:t>Nur über Gruppenbibliotheken möglich</a:t>
                      </a:r>
                      <a:endParaRPr lang="de-CH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 marT="54000" marB="54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Agenda: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Cornelia Eitel Nov. 22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77475"/>
              </p:ext>
            </p:extLst>
          </p:nvPr>
        </p:nvGraphicFramePr>
        <p:xfrm>
          <a:off x="431800" y="1525997"/>
          <a:ext cx="8280400" cy="209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ist ein</a:t>
                      </a:r>
                      <a:r>
                        <a:rPr lang="de-CH" baseline="0" dirty="0" smtClean="0"/>
                        <a:t> Literaturverwaltungsprogramm?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Was sind die Charakteristika der vier vorgestellten Programme (</a:t>
                      </a:r>
                      <a:r>
                        <a:rPr lang="de-CH" dirty="0" err="1" smtClean="0"/>
                        <a:t>Zotero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Citavi</a:t>
                      </a:r>
                      <a:r>
                        <a:rPr lang="de-CH" dirty="0" smtClean="0"/>
                        <a:t>, </a:t>
                      </a:r>
                      <a:r>
                        <a:rPr lang="de-CH" dirty="0" err="1" smtClean="0"/>
                        <a:t>EndNote</a:t>
                      </a:r>
                      <a:r>
                        <a:rPr lang="de-CH" dirty="0" smtClean="0"/>
                        <a:t> und </a:t>
                      </a:r>
                      <a:r>
                        <a:rPr lang="de-CH" dirty="0" err="1" smtClean="0"/>
                        <a:t>Mendeley</a:t>
                      </a:r>
                      <a:r>
                        <a:rPr lang="de-CH" dirty="0" smtClean="0"/>
                        <a:t>)?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Demo</a:t>
                      </a:r>
                      <a:r>
                        <a:rPr lang="de-CH" baseline="0" dirty="0" smtClean="0"/>
                        <a:t> von ein bis zwei Programmen – </a:t>
                      </a:r>
                      <a:r>
                        <a:rPr lang="de-CH" baseline="0" smtClean="0"/>
                        <a:t>nach Wahl der TN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</a:t>
                      </a:r>
                      <a:endParaRPr lang="de-CH" dirty="0"/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de-CH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Kriterien für die Wahl eines Programmes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67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</Template>
  <TotalTime>0</TotalTime>
  <Words>1225</Words>
  <Application>Microsoft Office PowerPoint</Application>
  <PresentationFormat>Bildschirmpräsentation (4:3)</PresentationFormat>
  <Paragraphs>212</Paragraphs>
  <Slides>21</Slides>
  <Notes>8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Larissa</vt:lpstr>
      <vt:lpstr>Vergleich Literaturverwaltungs-programme</vt:lpstr>
      <vt:lpstr>Agenda:</vt:lpstr>
      <vt:lpstr>1. Was ist ein Literaturverwaltungsprogramm?</vt:lpstr>
      <vt:lpstr>           </vt:lpstr>
      <vt:lpstr>Agenda:</vt:lpstr>
      <vt:lpstr>2. Charakteristika der vier Programme</vt:lpstr>
      <vt:lpstr>2. Charakteristika der vier Programme</vt:lpstr>
      <vt:lpstr>Unterschiede der Programme:</vt:lpstr>
      <vt:lpstr>Agenda:</vt:lpstr>
      <vt:lpstr>Facts  </vt:lpstr>
      <vt:lpstr>Facts EndNote  </vt:lpstr>
      <vt:lpstr>Facts  </vt:lpstr>
      <vt:lpstr>Facts  </vt:lpstr>
      <vt:lpstr>Word-Add-ins der Literaturverwaltungsprogramme</vt:lpstr>
      <vt:lpstr>Word-Add-ins der Literaturverwaltungsprogramme</vt:lpstr>
      <vt:lpstr>Mendeley - Notizbuch</vt:lpstr>
      <vt:lpstr>Mendeley – pdf Bearbeitungstool</vt:lpstr>
      <vt:lpstr>Agenda:</vt:lpstr>
      <vt:lpstr>Kriterien für die Wahl eines passenden Literaturverwaltungsprogrammes</vt:lpstr>
      <vt:lpstr>Übersichtstabellen:</vt:lpstr>
      <vt:lpstr>Vielen Dank für Ihre Aufmerksamkeit.  Kontakt: cornelia.eitel@unibas.ch Tel. 061 207 30 69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Literaturverwaltungs-programme UB ZB Zürich</dc:title>
  <dc:creator>Cornelia Eitel</dc:creator>
  <cp:lastModifiedBy>Cornelia Eitel</cp:lastModifiedBy>
  <cp:revision>32</cp:revision>
  <dcterms:created xsi:type="dcterms:W3CDTF">2022-05-08T05:59:49Z</dcterms:created>
  <dcterms:modified xsi:type="dcterms:W3CDTF">2023-03-09T07:21:07Z</dcterms:modified>
</cp:coreProperties>
</file>