
<file path=[Content_Types].xml><?xml version="1.0" encoding="utf-8"?>
<Types xmlns="http://schemas.openxmlformats.org/package/2006/content-types">
  <Default Extension="png" ContentType="image/png"/>
  <Default Extension="wmf" ContentType="image/x-w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7" r:id="rId2"/>
    <p:sldId id="306" r:id="rId3"/>
    <p:sldId id="278" r:id="rId4"/>
    <p:sldId id="281" r:id="rId5"/>
    <p:sldId id="280" r:id="rId6"/>
    <p:sldId id="282" r:id="rId7"/>
    <p:sldId id="277" r:id="rId8"/>
    <p:sldId id="279" r:id="rId9"/>
    <p:sldId id="283" r:id="rId10"/>
    <p:sldId id="286" r:id="rId11"/>
    <p:sldId id="285" r:id="rId12"/>
    <p:sldId id="287" r:id="rId13"/>
    <p:sldId id="288" r:id="rId14"/>
    <p:sldId id="289" r:id="rId15"/>
    <p:sldId id="290" r:id="rId16"/>
    <p:sldId id="291" r:id="rId17"/>
    <p:sldId id="292" r:id="rId18"/>
    <p:sldId id="293" r:id="rId19"/>
    <p:sldId id="294" r:id="rId20"/>
    <p:sldId id="295" r:id="rId21"/>
    <p:sldId id="307" r:id="rId22"/>
    <p:sldId id="309" r:id="rId23"/>
    <p:sldId id="308" r:id="rId24"/>
    <p:sldId id="310" r:id="rId25"/>
    <p:sldId id="296" r:id="rId26"/>
    <p:sldId id="297" r:id="rId27"/>
    <p:sldId id="298" r:id="rId28"/>
    <p:sldId id="299" r:id="rId29"/>
    <p:sldId id="304" r:id="rId30"/>
    <p:sldId id="303" r:id="rId31"/>
    <p:sldId id="301" r:id="rId32"/>
    <p:sldId id="302" r:id="rId33"/>
    <p:sldId id="276" r:id="rId34"/>
  </p:sldIdLst>
  <p:sldSz cx="9144000" cy="6858000" type="screen4x3"/>
  <p:notesSz cx="68119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p15:clr>
            <a:srgbClr val="A4A3A4"/>
          </p15:clr>
        </p15:guide>
        <p15:guide id="2" orient="horz" pos="255">
          <p15:clr>
            <a:srgbClr val="A4A3A4"/>
          </p15:clr>
        </p15:guide>
        <p15:guide id="3" orient="horz" pos="958">
          <p15:clr>
            <a:srgbClr val="A4A3A4"/>
          </p15:clr>
        </p15:guide>
        <p15:guide id="4" orient="horz" pos="4065">
          <p15:clr>
            <a:srgbClr val="A4A3A4"/>
          </p15:clr>
        </p15:guide>
        <p15:guide id="5" orient="horz" pos="4110">
          <p15:clr>
            <a:srgbClr val="A4A3A4"/>
          </p15:clr>
        </p15:guide>
        <p15:guide id="6" orient="horz" pos="142">
          <p15:clr>
            <a:srgbClr val="A4A3A4"/>
          </p15:clr>
        </p15:guide>
        <p15:guide id="7" orient="horz" pos="4178">
          <p15:clr>
            <a:srgbClr val="A4A3A4"/>
          </p15:clr>
        </p15:guide>
        <p15:guide id="8" pos="272">
          <p15:clr>
            <a:srgbClr val="A4A3A4"/>
          </p15:clr>
        </p15:guide>
        <p15:guide id="9" pos="5488">
          <p15:clr>
            <a:srgbClr val="A4A3A4"/>
          </p15:clr>
        </p15:guide>
        <p15:guide id="10" pos="2880">
          <p15:clr>
            <a:srgbClr val="A4A3A4"/>
          </p15:clr>
        </p15:guide>
        <p15:guide id="11" pos="2835">
          <p15:clr>
            <a:srgbClr val="A4A3A4"/>
          </p15:clr>
        </p15:guide>
        <p15:guide id="12" pos="2925">
          <p15:clr>
            <a:srgbClr val="A4A3A4"/>
          </p15:clr>
        </p15:guide>
        <p15:guide id="13" pos="3288">
          <p15:clr>
            <a:srgbClr val="A4A3A4"/>
          </p15:clr>
        </p15:guide>
        <p15:guide id="14" pos="3379">
          <p15:clr>
            <a:srgbClr val="A4A3A4"/>
          </p15:clr>
        </p15:guide>
        <p15:guide id="15" pos="3719">
          <p15:clr>
            <a:srgbClr val="A4A3A4"/>
          </p15:clr>
        </p15:guide>
        <p15:guide id="16" pos="3810">
          <p15:clr>
            <a:srgbClr val="A4A3A4"/>
          </p15:clr>
        </p15:guide>
        <p15:guide id="17" pos="4173">
          <p15:clr>
            <a:srgbClr val="A4A3A4"/>
          </p15:clr>
        </p15:guide>
        <p15:guide id="18" pos="4263">
          <p15:clr>
            <a:srgbClr val="A4A3A4"/>
          </p15:clr>
        </p15:guide>
        <p15:guide id="19" pos="4604">
          <p15:clr>
            <a:srgbClr val="A4A3A4"/>
          </p15:clr>
        </p15:guide>
        <p15:guide id="20" pos="4694">
          <p15:clr>
            <a:srgbClr val="A4A3A4"/>
          </p15:clr>
        </p15:guide>
        <p15:guide id="21" pos="5057">
          <p15:clr>
            <a:srgbClr val="A4A3A4"/>
          </p15:clr>
        </p15:guide>
        <p15:guide id="22" pos="5148">
          <p15:clr>
            <a:srgbClr val="A4A3A4"/>
          </p15:clr>
        </p15:guide>
        <p15:guide id="23" pos="2472">
          <p15:clr>
            <a:srgbClr val="A4A3A4"/>
          </p15:clr>
        </p15:guide>
        <p15:guide id="24" pos="2381">
          <p15:clr>
            <a:srgbClr val="A4A3A4"/>
          </p15:clr>
        </p15:guide>
        <p15:guide id="25" pos="2041">
          <p15:clr>
            <a:srgbClr val="A4A3A4"/>
          </p15:clr>
        </p15:guide>
        <p15:guide id="26" pos="1950">
          <p15:clr>
            <a:srgbClr val="A4A3A4"/>
          </p15:clr>
        </p15:guide>
        <p15:guide id="27" pos="1587">
          <p15:clr>
            <a:srgbClr val="A4A3A4"/>
          </p15:clr>
        </p15:guide>
        <p15:guide id="28" pos="1497">
          <p15:clr>
            <a:srgbClr val="A4A3A4"/>
          </p15:clr>
        </p15:guide>
        <p15:guide id="29" pos="1156">
          <p15:clr>
            <a:srgbClr val="A4A3A4"/>
          </p15:clr>
        </p15:guide>
        <p15:guide id="30" pos="1066">
          <p15:clr>
            <a:srgbClr val="A4A3A4"/>
          </p15:clr>
        </p15:guide>
        <p15:guide id="31" pos="703">
          <p15:clr>
            <a:srgbClr val="A4A3A4"/>
          </p15:clr>
        </p15:guide>
        <p15:guide id="32" pos="612">
          <p15:clr>
            <a:srgbClr val="A4A3A4"/>
          </p15:clr>
        </p15:guide>
        <p15:guide id="33" pos="136">
          <p15:clr>
            <a:srgbClr val="A4A3A4"/>
          </p15:clr>
        </p15:guide>
        <p15:guide id="34" pos="5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20537"/>
    <a:srgbClr val="1EA5A5"/>
    <a:srgbClr val="FFFFFF"/>
    <a:srgbClr val="006E6E"/>
    <a:srgbClr val="BEC3C8"/>
    <a:srgbClr val="EB829B"/>
    <a:srgbClr val="8C9196"/>
    <a:srgbClr val="2D373C"/>
    <a:srgbClr val="A5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p:scale>
          <a:sx n="131" d="100"/>
          <a:sy n="131" d="100"/>
        </p:scale>
        <p:origin x="1004" y="80"/>
      </p:cViewPr>
      <p:guideLst>
        <p:guide orient="horz" pos="3929"/>
        <p:guide orient="horz" pos="255"/>
        <p:guide orient="horz" pos="958"/>
        <p:guide orient="horz" pos="4065"/>
        <p:guide orient="horz" pos="4110"/>
        <p:guide orient="horz" pos="142"/>
        <p:guide orient="horz" pos="4178"/>
        <p:guide pos="272"/>
        <p:guide pos="5488"/>
        <p:guide pos="2880"/>
        <p:guide pos="2835"/>
        <p:guide pos="2925"/>
        <p:guide pos="3288"/>
        <p:guide pos="3379"/>
        <p:guide pos="3719"/>
        <p:guide pos="3810"/>
        <p:guide pos="4173"/>
        <p:guide pos="4263"/>
        <p:guide pos="4604"/>
        <p:guide pos="4694"/>
        <p:guide pos="5057"/>
        <p:guide pos="5148"/>
        <p:guide pos="2472"/>
        <p:guide pos="2381"/>
        <p:guide pos="2041"/>
        <p:guide pos="1950"/>
        <p:guide pos="1587"/>
        <p:guide pos="1497"/>
        <p:guide pos="1156"/>
        <p:guide pos="1066"/>
        <p:guide pos="703"/>
        <p:guide pos="612"/>
        <p:guide pos="136"/>
        <p:guide pos="56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68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51850" cy="497126"/>
          </a:xfrm>
          <a:prstGeom prst="rect">
            <a:avLst/>
          </a:prstGeom>
        </p:spPr>
        <p:txBody>
          <a:bodyPr vert="horz" lIns="95715" tIns="47857" rIns="95715" bIns="47857" rtlCol="0"/>
          <a:lstStyle>
            <a:lvl1pPr algn="l">
              <a:defRPr sz="1300"/>
            </a:lvl1pPr>
          </a:lstStyle>
          <a:p>
            <a:endParaRPr lang="de-CH"/>
          </a:p>
        </p:txBody>
      </p:sp>
      <p:sp>
        <p:nvSpPr>
          <p:cNvPr id="3" name="Datumsplatzhalter 2"/>
          <p:cNvSpPr>
            <a:spLocks noGrp="1"/>
          </p:cNvSpPr>
          <p:nvPr>
            <p:ph type="dt" idx="1"/>
          </p:nvPr>
        </p:nvSpPr>
        <p:spPr>
          <a:xfrm>
            <a:off x="3858538" y="0"/>
            <a:ext cx="2951850" cy="497126"/>
          </a:xfrm>
          <a:prstGeom prst="rect">
            <a:avLst/>
          </a:prstGeom>
        </p:spPr>
        <p:txBody>
          <a:bodyPr vert="horz" lIns="95715" tIns="47857" rIns="95715" bIns="47857" rtlCol="0"/>
          <a:lstStyle>
            <a:lvl1pPr algn="r">
              <a:defRPr sz="1300"/>
            </a:lvl1pPr>
          </a:lstStyle>
          <a:p>
            <a:fld id="{484FEB8E-57CB-43C0-BEF7-4F4116A5252C}" type="datetimeFigureOut">
              <a:rPr lang="de-CH" smtClean="0"/>
              <a:t>24.08.2022</a:t>
            </a:fld>
            <a:endParaRPr lang="de-CH"/>
          </a:p>
        </p:txBody>
      </p:sp>
      <p:sp>
        <p:nvSpPr>
          <p:cNvPr id="4" name="Folienbildplatzhalt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5715" tIns="47857" rIns="95715" bIns="47857" rtlCol="0" anchor="ctr"/>
          <a:lstStyle/>
          <a:p>
            <a:endParaRPr lang="de-CH"/>
          </a:p>
        </p:txBody>
      </p:sp>
      <p:sp>
        <p:nvSpPr>
          <p:cNvPr id="5" name="Notizenplatzhalter 4"/>
          <p:cNvSpPr>
            <a:spLocks noGrp="1"/>
          </p:cNvSpPr>
          <p:nvPr>
            <p:ph type="body" sz="quarter" idx="3"/>
          </p:nvPr>
        </p:nvSpPr>
        <p:spPr>
          <a:xfrm>
            <a:off x="681197" y="4722694"/>
            <a:ext cx="5449570" cy="4474131"/>
          </a:xfrm>
          <a:prstGeom prst="rect">
            <a:avLst/>
          </a:prstGeom>
        </p:spPr>
        <p:txBody>
          <a:bodyPr vert="horz" lIns="95715" tIns="47857" rIns="95715" bIns="4785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2" y="9443662"/>
            <a:ext cx="2951850" cy="497126"/>
          </a:xfrm>
          <a:prstGeom prst="rect">
            <a:avLst/>
          </a:prstGeom>
        </p:spPr>
        <p:txBody>
          <a:bodyPr vert="horz" lIns="95715" tIns="47857" rIns="95715" bIns="47857" rtlCol="0" anchor="b"/>
          <a:lstStyle>
            <a:lvl1pPr algn="l">
              <a:defRPr sz="1300"/>
            </a:lvl1pPr>
          </a:lstStyle>
          <a:p>
            <a:endParaRPr lang="de-CH"/>
          </a:p>
        </p:txBody>
      </p:sp>
      <p:sp>
        <p:nvSpPr>
          <p:cNvPr id="7" name="Foliennummernplatzhalter 6"/>
          <p:cNvSpPr>
            <a:spLocks noGrp="1"/>
          </p:cNvSpPr>
          <p:nvPr>
            <p:ph type="sldNum" sz="quarter" idx="5"/>
          </p:nvPr>
        </p:nvSpPr>
        <p:spPr>
          <a:xfrm>
            <a:off x="3858538" y="9443662"/>
            <a:ext cx="2951850" cy="497126"/>
          </a:xfrm>
          <a:prstGeom prst="rect">
            <a:avLst/>
          </a:prstGeom>
        </p:spPr>
        <p:txBody>
          <a:bodyPr vert="horz" lIns="95715" tIns="47857" rIns="95715" bIns="47857" rtlCol="0" anchor="b"/>
          <a:lstStyle>
            <a:lvl1pPr algn="r">
              <a:defRPr sz="1300"/>
            </a:lvl1pPr>
          </a:lstStyle>
          <a:p>
            <a:fld id="{DA53D58F-CC03-47C4-AC79-D3C984A61519}" type="slidenum">
              <a:rPr lang="de-CH" smtClean="0"/>
              <a:t>‹Nr.›</a:t>
            </a:fld>
            <a:endParaRPr lang="de-CH"/>
          </a:p>
        </p:txBody>
      </p:sp>
    </p:spTree>
    <p:extLst>
      <p:ext uri="{BB962C8B-B14F-4D97-AF65-F5344CB8AC3E}">
        <p14:creationId xmlns:p14="http://schemas.microsoft.com/office/powerpoint/2010/main" val="6678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1.citavi.com/sub/manual6/en/understanding_layer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Exporting PDF Annotations</a:t>
            </a:r>
          </a:p>
          <a:p>
            <a:r>
              <a:rPr lang="en-US" dirty="0" err="1"/>
              <a:t>Citavi</a:t>
            </a:r>
            <a:r>
              <a:rPr lang="en-US" dirty="0"/>
              <a:t> does not save annotations made in the preview pane in the original PDF file. Instead, annotations are saved in a </a:t>
            </a:r>
            <a:r>
              <a:rPr lang="en-US" i="1" dirty="0">
                <a:hlinkClick r:id="rId3"/>
              </a:rPr>
              <a:t>layer</a:t>
            </a:r>
            <a:r>
              <a:rPr lang="en-US" dirty="0"/>
              <a:t>. This lets multiple team members work with the same PDF file without being distracted by each other's annotations. If you're working on a project by yourself and especially if you're working on different computers, you should tell </a:t>
            </a:r>
            <a:r>
              <a:rPr lang="en-US" dirty="0" err="1"/>
              <a:t>Citavi</a:t>
            </a:r>
            <a:r>
              <a:rPr lang="en-US" dirty="0"/>
              <a:t> to export your annotations to the PDF file.</a:t>
            </a:r>
          </a:p>
          <a:p>
            <a:r>
              <a:rPr lang="en-US" b="1" dirty="0"/>
              <a:t>Exporting Annotations One Time Only</a:t>
            </a:r>
          </a:p>
          <a:p>
            <a:r>
              <a:rPr lang="en-US" dirty="0"/>
              <a:t>Open the PDF file in the </a:t>
            </a:r>
            <a:r>
              <a:rPr lang="en-US" dirty="0" err="1"/>
              <a:t>Citavi</a:t>
            </a:r>
            <a:r>
              <a:rPr lang="en-US" dirty="0"/>
              <a:t> preview pane. In the Reference Editor in the right-hand panel, click Preview and select the PDF file from the list.</a:t>
            </a:r>
          </a:p>
          <a:p>
            <a:r>
              <a:rPr lang="en-US" dirty="0"/>
              <a:t>Click Tools &gt; Export PDF annotations or press F9.</a:t>
            </a:r>
          </a:p>
          <a:p>
            <a:r>
              <a:rPr lang="en-US" dirty="0"/>
              <a:t>Select whether you want to export annotations from the current PDF document or from all PDF documents in the project.</a:t>
            </a:r>
          </a:p>
          <a:p>
            <a:r>
              <a:rPr lang="en-US" dirty="0"/>
              <a:t>Select whether </a:t>
            </a:r>
            <a:r>
              <a:rPr lang="en-US" dirty="0" err="1"/>
              <a:t>Citavi</a:t>
            </a:r>
            <a:r>
              <a:rPr lang="en-US" dirty="0"/>
              <a:t> should save annotations in the existing file or if it should make a copy with the annotations and save it in another location.</a:t>
            </a:r>
          </a:p>
          <a:p>
            <a:r>
              <a:rPr lang="en-US" dirty="0"/>
              <a:t>Select whether </a:t>
            </a:r>
            <a:r>
              <a:rPr lang="en-US" dirty="0" err="1"/>
              <a:t>Citavi</a:t>
            </a:r>
            <a:r>
              <a:rPr lang="en-US" dirty="0"/>
              <a:t> should save the </a:t>
            </a:r>
            <a:r>
              <a:rPr lang="en-US" dirty="0" err="1"/>
              <a:t>Citavi</a:t>
            </a:r>
            <a:r>
              <a:rPr lang="en-US" dirty="0"/>
              <a:t> reference information (author, year, title, etc.) in the PDF metadata. We recommend this option, as it allows others to import the PDF file and any improvements you made to the bibliographic information. </a:t>
            </a:r>
          </a:p>
          <a:p>
            <a:endParaRPr lang="de-CH" dirty="0"/>
          </a:p>
        </p:txBody>
      </p:sp>
      <p:sp>
        <p:nvSpPr>
          <p:cNvPr id="4" name="Foliennummernplatzhalter 3"/>
          <p:cNvSpPr>
            <a:spLocks noGrp="1"/>
          </p:cNvSpPr>
          <p:nvPr>
            <p:ph type="sldNum" sz="quarter" idx="10"/>
          </p:nvPr>
        </p:nvSpPr>
        <p:spPr/>
        <p:txBody>
          <a:bodyPr/>
          <a:lstStyle/>
          <a:p>
            <a:fld id="{DA53D58F-CC03-47C4-AC79-D3C984A61519}" type="slidenum">
              <a:rPr lang="de-CH" smtClean="0"/>
              <a:t>24</a:t>
            </a:fld>
            <a:endParaRPr lang="de-CH"/>
          </a:p>
        </p:txBody>
      </p:sp>
    </p:spTree>
    <p:extLst>
      <p:ext uri="{BB962C8B-B14F-4D97-AF65-F5344CB8AC3E}">
        <p14:creationId xmlns:p14="http://schemas.microsoft.com/office/powerpoint/2010/main" val="2843458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eck 9"/>
          <p:cNvSpPr/>
          <p:nvPr userDrawn="1"/>
        </p:nvSpPr>
        <p:spPr>
          <a:xfrm>
            <a:off x="0" y="225423"/>
            <a:ext cx="8928100" cy="48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dirty="0" err="1" smtClean="0"/>
          </a:p>
        </p:txBody>
      </p:sp>
      <p:sp>
        <p:nvSpPr>
          <p:cNvPr id="2" name="Titel 1"/>
          <p:cNvSpPr>
            <a:spLocks noGrp="1"/>
          </p:cNvSpPr>
          <p:nvPr>
            <p:ph type="ctrTitle"/>
          </p:nvPr>
        </p:nvSpPr>
        <p:spPr>
          <a:xfrm>
            <a:off x="971550" y="1376363"/>
            <a:ext cx="7772400" cy="1044526"/>
          </a:xfrm>
        </p:spPr>
        <p:txBody>
          <a:bodyPr/>
          <a:lstStyle>
            <a:lvl1pPr>
              <a:lnSpc>
                <a:spcPts val="4000"/>
              </a:lnSpc>
              <a:defRPr sz="3600"/>
            </a:lvl1pPr>
          </a:lstStyle>
          <a:p>
            <a:r>
              <a:rPr lang="de-DE" smtClean="0"/>
              <a:t>Titelmasterformat durch Klicken bearbeiten</a:t>
            </a:r>
            <a:endParaRPr lang="de-CH" dirty="0"/>
          </a:p>
        </p:txBody>
      </p:sp>
      <p:sp>
        <p:nvSpPr>
          <p:cNvPr id="3" name="Untertitel 2"/>
          <p:cNvSpPr>
            <a:spLocks noGrp="1"/>
          </p:cNvSpPr>
          <p:nvPr>
            <p:ph type="subTitle" idx="1" hasCustomPrompt="1"/>
          </p:nvPr>
        </p:nvSpPr>
        <p:spPr>
          <a:xfrm>
            <a:off x="971550" y="2564904"/>
            <a:ext cx="6800850" cy="324036"/>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Autor, DD.MM.YY</a:t>
            </a:r>
            <a:endParaRPr lang="de-CH" dirty="0"/>
          </a:p>
        </p:txBody>
      </p:sp>
      <p:pic>
        <p:nvPicPr>
          <p:cNvPr id="6" name="Grafik 5"/>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378000"/>
            <a:ext cx="1800000" cy="828000"/>
          </a:xfrm>
          <a:prstGeom prst="rect">
            <a:avLst/>
          </a:prstGeom>
        </p:spPr>
      </p:pic>
    </p:spTree>
    <p:extLst>
      <p:ext uri="{BB962C8B-B14F-4D97-AF65-F5344CB8AC3E}">
        <p14:creationId xmlns:p14="http://schemas.microsoft.com/office/powerpoint/2010/main" val="217067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Cornelia Eitel - 24.08.2022</a:t>
            </a:r>
            <a:endParaRPr lang="de-CH" dirty="0"/>
          </a:p>
        </p:txBody>
      </p:sp>
      <p:sp>
        <p:nvSpPr>
          <p:cNvPr id="6" name="Fußzeilenplatzhalter 5"/>
          <p:cNvSpPr>
            <a:spLocks noGrp="1"/>
          </p:cNvSpPr>
          <p:nvPr>
            <p:ph type="ftr" sz="quarter" idx="11"/>
          </p:nvPr>
        </p:nvSpPr>
        <p:spPr/>
        <p:txBody>
          <a:bodyPr/>
          <a:lstStyle/>
          <a:p>
            <a:pPr algn="r"/>
            <a:r>
              <a:rPr lang="de-CH" smtClean="0"/>
              <a:t>Universität Basel</a:t>
            </a:r>
            <a:endParaRPr lang="de-CH" dirty="0"/>
          </a:p>
        </p:txBody>
      </p:sp>
      <p:sp>
        <p:nvSpPr>
          <p:cNvPr id="7" name="Foliennummernplatzhalter 6"/>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28183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0" name="Rechteck 9"/>
          <p:cNvSpPr/>
          <p:nvPr userDrawn="1"/>
        </p:nvSpPr>
        <p:spPr>
          <a:xfrm>
            <a:off x="0" y="225425"/>
            <a:ext cx="8928100" cy="2771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dirty="0" err="1" smtClean="0"/>
          </a:p>
        </p:txBody>
      </p:sp>
      <p:sp>
        <p:nvSpPr>
          <p:cNvPr id="2" name="Titel 1"/>
          <p:cNvSpPr>
            <a:spLocks noGrp="1"/>
          </p:cNvSpPr>
          <p:nvPr>
            <p:ph type="ctrTitle"/>
          </p:nvPr>
        </p:nvSpPr>
        <p:spPr>
          <a:xfrm>
            <a:off x="971550" y="1376363"/>
            <a:ext cx="7772400" cy="1044526"/>
          </a:xfrm>
        </p:spPr>
        <p:txBody>
          <a:bodyPr/>
          <a:lstStyle>
            <a:lvl1pPr>
              <a:lnSpc>
                <a:spcPts val="4000"/>
              </a:lnSpc>
              <a:defRPr sz="3600"/>
            </a:lvl1pPr>
          </a:lstStyle>
          <a:p>
            <a:r>
              <a:rPr lang="de-DE" smtClean="0"/>
              <a:t>Titelmasterformat durch Klicken bearbeiten</a:t>
            </a:r>
            <a:endParaRPr lang="de-CH" dirty="0"/>
          </a:p>
        </p:txBody>
      </p:sp>
      <p:sp>
        <p:nvSpPr>
          <p:cNvPr id="3" name="Untertitel 2"/>
          <p:cNvSpPr>
            <a:spLocks noGrp="1"/>
          </p:cNvSpPr>
          <p:nvPr>
            <p:ph type="subTitle" idx="1" hasCustomPrompt="1"/>
          </p:nvPr>
        </p:nvSpPr>
        <p:spPr>
          <a:xfrm>
            <a:off x="971550" y="2564904"/>
            <a:ext cx="6800850" cy="324036"/>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Autor, DD.MM.YY</a:t>
            </a:r>
            <a:endParaRPr lang="de-CH" dirty="0"/>
          </a:p>
        </p:txBody>
      </p:sp>
      <p:sp>
        <p:nvSpPr>
          <p:cNvPr id="12" name="Bildplatzhalter 11"/>
          <p:cNvSpPr>
            <a:spLocks noGrp="1"/>
          </p:cNvSpPr>
          <p:nvPr>
            <p:ph type="pic" sz="quarter" idx="10"/>
          </p:nvPr>
        </p:nvSpPr>
        <p:spPr>
          <a:xfrm>
            <a:off x="215900" y="2997200"/>
            <a:ext cx="8712200" cy="3635375"/>
          </a:xfrm>
        </p:spPr>
        <p:txBody>
          <a:bodyPr/>
          <a:lstStyle/>
          <a:p>
            <a:r>
              <a:rPr lang="de-DE" smtClean="0"/>
              <a:t>Bild durch Klicken auf Symbol hinzufügen</a:t>
            </a:r>
            <a:endParaRPr lang="de-CH"/>
          </a:p>
        </p:txBody>
      </p:sp>
      <p:pic>
        <p:nvPicPr>
          <p:cNvPr id="7" name="Grafik 6"/>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378000"/>
            <a:ext cx="1800000" cy="828000"/>
          </a:xfrm>
          <a:prstGeom prst="rect">
            <a:avLst/>
          </a:prstGeom>
        </p:spPr>
      </p:pic>
    </p:spTree>
    <p:extLst>
      <p:ext uri="{BB962C8B-B14F-4D97-AF65-F5344CB8AC3E}">
        <p14:creationId xmlns:p14="http://schemas.microsoft.com/office/powerpoint/2010/main" val="243240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Datumsplatzhalter 6"/>
          <p:cNvSpPr>
            <a:spLocks noGrp="1"/>
          </p:cNvSpPr>
          <p:nvPr>
            <p:ph type="dt" sz="half" idx="10"/>
          </p:nvPr>
        </p:nvSpPr>
        <p:spPr/>
        <p:txBody>
          <a:bodyPr/>
          <a:lstStyle/>
          <a:p>
            <a:r>
              <a:rPr lang="de-DE" smtClean="0"/>
              <a:t>Cornelia Eitel - 24.08.2022</a:t>
            </a:r>
            <a:endParaRPr lang="de-CH" dirty="0"/>
          </a:p>
        </p:txBody>
      </p:sp>
      <p:sp>
        <p:nvSpPr>
          <p:cNvPr id="8" name="Fußzeilenplatzhalter 7"/>
          <p:cNvSpPr>
            <a:spLocks noGrp="1"/>
          </p:cNvSpPr>
          <p:nvPr>
            <p:ph type="ftr" sz="quarter" idx="11"/>
          </p:nvPr>
        </p:nvSpPr>
        <p:spPr/>
        <p:txBody>
          <a:bodyPr/>
          <a:lstStyle/>
          <a:p>
            <a:pPr algn="r"/>
            <a:r>
              <a:rPr lang="de-CH" smtClean="0"/>
              <a:t>Universität Basel</a:t>
            </a:r>
            <a:endParaRPr lang="de-CH" dirty="0"/>
          </a:p>
        </p:txBody>
      </p:sp>
      <p:sp>
        <p:nvSpPr>
          <p:cNvPr id="9" name="Foliennummernplatzhalter 8"/>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413168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Legen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t>Cornelia Eitel - 24.08.2022</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800" y="1520824"/>
            <a:ext cx="6192838" cy="3960000"/>
          </a:xfrm>
        </p:spPr>
        <p:txBody>
          <a:bodyPr/>
          <a:lstStyle/>
          <a:p>
            <a:r>
              <a:rPr lang="de-DE" smtClean="0"/>
              <a:t>Bild durch Klicken auf Symbol hinzufügen</a:t>
            </a:r>
            <a:endParaRPr lang="de-CH" dirty="0"/>
          </a:p>
        </p:txBody>
      </p:sp>
      <p:sp>
        <p:nvSpPr>
          <p:cNvPr id="9" name="Textplatzhalter 8"/>
          <p:cNvSpPr>
            <a:spLocks noGrp="1"/>
          </p:cNvSpPr>
          <p:nvPr>
            <p:ph type="body" sz="quarter" idx="14"/>
          </p:nvPr>
        </p:nvSpPr>
        <p:spPr>
          <a:xfrm>
            <a:off x="6767513" y="1520825"/>
            <a:ext cx="1944687" cy="4716463"/>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25153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t>Cornelia Eitel - 24.08.2022</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799" y="1520824"/>
            <a:ext cx="4068763" cy="2592000"/>
          </a:xfrm>
        </p:spPr>
        <p:txBody>
          <a:bodyPr/>
          <a:lstStyle/>
          <a:p>
            <a:r>
              <a:rPr lang="de-DE" smtClean="0"/>
              <a:t>Bild durch Klicken auf Symbol hinzufügen</a:t>
            </a:r>
            <a:endParaRPr lang="de-CH"/>
          </a:p>
        </p:txBody>
      </p:sp>
      <p:sp>
        <p:nvSpPr>
          <p:cNvPr id="8" name="Bildplatzhalter 6"/>
          <p:cNvSpPr>
            <a:spLocks noGrp="1"/>
          </p:cNvSpPr>
          <p:nvPr>
            <p:ph type="pic" sz="quarter" idx="14"/>
          </p:nvPr>
        </p:nvSpPr>
        <p:spPr>
          <a:xfrm>
            <a:off x="4643437" y="1520825"/>
            <a:ext cx="4068763" cy="2592000"/>
          </a:xfrm>
        </p:spPr>
        <p:txBody>
          <a:bodyPr/>
          <a:lstStyle/>
          <a:p>
            <a:r>
              <a:rPr lang="de-DE" smtClean="0"/>
              <a:t>Bild durch Klicken auf Symbol hinzufügen</a:t>
            </a:r>
            <a:endParaRPr lang="de-CH"/>
          </a:p>
        </p:txBody>
      </p:sp>
      <p:sp>
        <p:nvSpPr>
          <p:cNvPr id="9" name="Textplatzhalter 8"/>
          <p:cNvSpPr>
            <a:spLocks noGrp="1"/>
          </p:cNvSpPr>
          <p:nvPr>
            <p:ph type="body" sz="quarter" idx="15"/>
          </p:nvPr>
        </p:nvSpPr>
        <p:spPr>
          <a:xfrm>
            <a:off x="431800" y="4221088"/>
            <a:ext cx="4068763" cy="1836180"/>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0" name="Textplatzhalter 8"/>
          <p:cNvSpPr>
            <a:spLocks noGrp="1"/>
          </p:cNvSpPr>
          <p:nvPr>
            <p:ph type="body" sz="quarter" idx="16"/>
          </p:nvPr>
        </p:nvSpPr>
        <p:spPr>
          <a:xfrm>
            <a:off x="4643437" y="4221088"/>
            <a:ext cx="4068763" cy="1836180"/>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0635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t>Cornelia Eitel - 24.08.2022</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800" y="1520824"/>
            <a:ext cx="2663826" cy="3276000"/>
          </a:xfrm>
        </p:spPr>
        <p:txBody>
          <a:bodyPr/>
          <a:lstStyle/>
          <a:p>
            <a:r>
              <a:rPr lang="de-DE" smtClean="0"/>
              <a:t>Bild durch Klicken auf Symbol hinzufügen</a:t>
            </a:r>
            <a:endParaRPr lang="de-CH"/>
          </a:p>
        </p:txBody>
      </p:sp>
      <p:sp>
        <p:nvSpPr>
          <p:cNvPr id="9" name="Textplatzhalter 8"/>
          <p:cNvSpPr>
            <a:spLocks noGrp="1"/>
          </p:cNvSpPr>
          <p:nvPr>
            <p:ph type="body" sz="quarter" idx="15"/>
          </p:nvPr>
        </p:nvSpPr>
        <p:spPr>
          <a:xfrm>
            <a:off x="431800" y="4901714"/>
            <a:ext cx="2663825" cy="1155553"/>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Bildplatzhalter 6"/>
          <p:cNvSpPr>
            <a:spLocks noGrp="1"/>
          </p:cNvSpPr>
          <p:nvPr>
            <p:ph type="pic" sz="quarter" idx="16"/>
          </p:nvPr>
        </p:nvSpPr>
        <p:spPr>
          <a:xfrm>
            <a:off x="3240088" y="1520825"/>
            <a:ext cx="2663826" cy="3276000"/>
          </a:xfrm>
        </p:spPr>
        <p:txBody>
          <a:bodyPr/>
          <a:lstStyle/>
          <a:p>
            <a:r>
              <a:rPr lang="de-DE" smtClean="0"/>
              <a:t>Bild durch Klicken auf Symbol hinzufügen</a:t>
            </a:r>
            <a:endParaRPr lang="de-CH"/>
          </a:p>
        </p:txBody>
      </p:sp>
      <p:sp>
        <p:nvSpPr>
          <p:cNvPr id="12" name="Textplatzhalter 8"/>
          <p:cNvSpPr>
            <a:spLocks noGrp="1"/>
          </p:cNvSpPr>
          <p:nvPr>
            <p:ph type="body" sz="quarter" idx="17"/>
          </p:nvPr>
        </p:nvSpPr>
        <p:spPr>
          <a:xfrm>
            <a:off x="3240088" y="4901715"/>
            <a:ext cx="2663825" cy="1155553"/>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3" name="Bildplatzhalter 6"/>
          <p:cNvSpPr>
            <a:spLocks noGrp="1"/>
          </p:cNvSpPr>
          <p:nvPr>
            <p:ph type="pic" sz="quarter" idx="18"/>
          </p:nvPr>
        </p:nvSpPr>
        <p:spPr>
          <a:xfrm>
            <a:off x="6048374" y="1524273"/>
            <a:ext cx="2663826" cy="3276000"/>
          </a:xfrm>
        </p:spPr>
        <p:txBody>
          <a:bodyPr/>
          <a:lstStyle/>
          <a:p>
            <a:r>
              <a:rPr lang="de-DE" smtClean="0"/>
              <a:t>Bild durch Klicken auf Symbol hinzufügen</a:t>
            </a:r>
            <a:endParaRPr lang="de-CH"/>
          </a:p>
        </p:txBody>
      </p:sp>
      <p:sp>
        <p:nvSpPr>
          <p:cNvPr id="14" name="Textplatzhalter 8"/>
          <p:cNvSpPr>
            <a:spLocks noGrp="1"/>
          </p:cNvSpPr>
          <p:nvPr>
            <p:ph type="body" sz="quarter" idx="19"/>
          </p:nvPr>
        </p:nvSpPr>
        <p:spPr>
          <a:xfrm>
            <a:off x="6048374" y="4905163"/>
            <a:ext cx="2663825" cy="1155553"/>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15650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gros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Cornelia Eitel - 24.08.2022</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800" y="404813"/>
            <a:ext cx="8280400" cy="5112000"/>
          </a:xfrm>
        </p:spPr>
        <p:txBody>
          <a:bodyPr/>
          <a:lstStyle/>
          <a:p>
            <a:r>
              <a:rPr lang="de-DE" smtClean="0"/>
              <a:t>Bild durch Klicken auf Symbol hinzufügen</a:t>
            </a:r>
            <a:endParaRPr lang="de-CH" dirty="0"/>
          </a:p>
        </p:txBody>
      </p:sp>
      <p:sp>
        <p:nvSpPr>
          <p:cNvPr id="9" name="Textplatzhalter 8"/>
          <p:cNvSpPr>
            <a:spLocks noGrp="1"/>
          </p:cNvSpPr>
          <p:nvPr>
            <p:ph type="body" sz="quarter" idx="14"/>
          </p:nvPr>
        </p:nvSpPr>
        <p:spPr>
          <a:xfrm>
            <a:off x="431801" y="5625244"/>
            <a:ext cx="8280400" cy="612044"/>
          </a:xfrm>
        </p:spPr>
        <p:txBody>
          <a:bodyPr/>
          <a:lstStyle>
            <a:lvl1pP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400124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9144000" cy="6858000"/>
          </a:xfrm>
        </p:spPr>
        <p:txBody>
          <a:bodyPr/>
          <a:lstStyle/>
          <a:p>
            <a:r>
              <a:rPr lang="de-DE" smtClean="0"/>
              <a:t>Bild durch Klicken auf Symbol hinzufügen</a:t>
            </a:r>
            <a:endParaRPr lang="de-CH" dirty="0"/>
          </a:p>
        </p:txBody>
      </p:sp>
    </p:spTree>
    <p:extLst>
      <p:ext uri="{BB962C8B-B14F-4D97-AF65-F5344CB8AC3E}">
        <p14:creationId xmlns:p14="http://schemas.microsoft.com/office/powerpoint/2010/main" val="100528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r>
              <a:rPr lang="de-DE" smtClean="0"/>
              <a:t>Cornelia Eitel - 24.08.2022</a:t>
            </a:r>
            <a:endParaRPr lang="de-CH" dirty="0"/>
          </a:p>
        </p:txBody>
      </p:sp>
      <p:sp>
        <p:nvSpPr>
          <p:cNvPr id="7" name="Fußzeilenplatzhalter 6"/>
          <p:cNvSpPr>
            <a:spLocks noGrp="1"/>
          </p:cNvSpPr>
          <p:nvPr>
            <p:ph type="ftr" sz="quarter" idx="11"/>
          </p:nvPr>
        </p:nvSpPr>
        <p:spPr/>
        <p:txBody>
          <a:bodyPr/>
          <a:lstStyle/>
          <a:p>
            <a:pPr algn="r"/>
            <a:r>
              <a:rPr lang="de-CH" smtClean="0"/>
              <a:t>Universität Basel</a:t>
            </a:r>
            <a:endParaRPr lang="de-CH" dirty="0"/>
          </a:p>
        </p:txBody>
      </p:sp>
      <p:sp>
        <p:nvSpPr>
          <p:cNvPr id="8" name="Foliennummernplatzhalter 7"/>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420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1800" y="404813"/>
            <a:ext cx="8280400" cy="755936"/>
          </a:xfrm>
          <a:prstGeom prst="rect">
            <a:avLst/>
          </a:prstGeom>
        </p:spPr>
        <p:txBody>
          <a:bodyPr vert="horz" lIns="0" tIns="0" rIns="0" bIns="0" rtlCol="0" anchor="t" anchorCtr="0">
            <a:noAutofit/>
          </a:bodyPr>
          <a:lstStyle/>
          <a:p>
            <a:r>
              <a:rPr lang="de-CH" dirty="0" smtClean="0"/>
              <a:t>Titelmasterformat durch Klicken bearbeiten</a:t>
            </a:r>
            <a:endParaRPr lang="de-CH" dirty="0"/>
          </a:p>
        </p:txBody>
      </p:sp>
      <p:sp>
        <p:nvSpPr>
          <p:cNvPr id="3" name="Textplatzhalter 2"/>
          <p:cNvSpPr>
            <a:spLocks noGrp="1"/>
          </p:cNvSpPr>
          <p:nvPr>
            <p:ph type="body" idx="1"/>
          </p:nvPr>
        </p:nvSpPr>
        <p:spPr>
          <a:xfrm>
            <a:off x="432000" y="1520826"/>
            <a:ext cx="8280200" cy="4716462"/>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Datumsplatzhalter 3"/>
          <p:cNvSpPr>
            <a:spLocks noGrp="1"/>
          </p:cNvSpPr>
          <p:nvPr>
            <p:ph type="dt" sz="half" idx="2"/>
          </p:nvPr>
        </p:nvSpPr>
        <p:spPr>
          <a:xfrm>
            <a:off x="431800" y="6524626"/>
            <a:ext cx="2159000" cy="180000"/>
          </a:xfrm>
          <a:prstGeom prst="rect">
            <a:avLst/>
          </a:prstGeom>
        </p:spPr>
        <p:txBody>
          <a:bodyPr vert="horz" lIns="0" tIns="21600" rIns="0" bIns="0" rtlCol="0" anchor="t" anchorCtr="0"/>
          <a:lstStyle>
            <a:lvl1pPr algn="l">
              <a:defRPr sz="600">
                <a:solidFill>
                  <a:schemeClr val="tx1"/>
                </a:solidFill>
              </a:defRPr>
            </a:lvl1pPr>
          </a:lstStyle>
          <a:p>
            <a:r>
              <a:rPr lang="de-DE" smtClean="0"/>
              <a:t>Cornelia Eitel - 24.08.2022</a:t>
            </a:r>
            <a:endParaRPr lang="de-CH" dirty="0"/>
          </a:p>
        </p:txBody>
      </p:sp>
      <p:sp>
        <p:nvSpPr>
          <p:cNvPr id="5" name="Fußzeilenplatzhalter 4"/>
          <p:cNvSpPr>
            <a:spLocks noGrp="1"/>
          </p:cNvSpPr>
          <p:nvPr>
            <p:ph type="ftr" sz="quarter" idx="3"/>
          </p:nvPr>
        </p:nvSpPr>
        <p:spPr>
          <a:xfrm>
            <a:off x="6660232" y="6525344"/>
            <a:ext cx="1908212" cy="180000"/>
          </a:xfrm>
          <a:prstGeom prst="rect">
            <a:avLst/>
          </a:prstGeom>
        </p:spPr>
        <p:txBody>
          <a:bodyPr vert="horz" lIns="0" tIns="21600" rIns="0" bIns="0" rtlCol="0" anchor="t" anchorCtr="0"/>
          <a:lstStyle>
            <a:lvl1pPr algn="ctr">
              <a:defRPr sz="600" b="1">
                <a:solidFill>
                  <a:schemeClr val="tx1"/>
                </a:solidFill>
              </a:defRPr>
            </a:lvl1pPr>
          </a:lstStyle>
          <a:p>
            <a:pPr algn="r"/>
            <a:r>
              <a:rPr lang="de-CH" dirty="0" smtClean="0"/>
              <a:t>Universität Basel</a:t>
            </a:r>
            <a:endParaRPr lang="de-CH" dirty="0"/>
          </a:p>
        </p:txBody>
      </p:sp>
      <p:sp>
        <p:nvSpPr>
          <p:cNvPr id="6" name="Foliennummernplatzhalter 5"/>
          <p:cNvSpPr>
            <a:spLocks noGrp="1"/>
          </p:cNvSpPr>
          <p:nvPr>
            <p:ph type="sldNum" sz="quarter" idx="4"/>
          </p:nvPr>
        </p:nvSpPr>
        <p:spPr>
          <a:xfrm>
            <a:off x="8568444" y="6525344"/>
            <a:ext cx="143756" cy="180000"/>
          </a:xfrm>
          <a:prstGeom prst="rect">
            <a:avLst/>
          </a:prstGeom>
        </p:spPr>
        <p:txBody>
          <a:bodyPr vert="horz" lIns="0" tIns="21600" rIns="0" bIns="0" rtlCol="0" anchor="t" anchorCtr="0"/>
          <a:lstStyle>
            <a:lvl1pPr algn="r">
              <a:defRPr sz="600">
                <a:solidFill>
                  <a:schemeClr val="tx1"/>
                </a:solidFill>
              </a:defRPr>
            </a:lvl1pPr>
          </a:lstStyle>
          <a:p>
            <a:fld id="{B3811826-9277-4232-A2B5-17D05DFC7392}" type="slidenum">
              <a:rPr lang="de-CH" smtClean="0"/>
              <a:pPr/>
              <a:t>‹Nr.›</a:t>
            </a:fld>
            <a:endParaRPr lang="de-CH" dirty="0"/>
          </a:p>
        </p:txBody>
      </p:sp>
      <p:cxnSp>
        <p:nvCxnSpPr>
          <p:cNvPr id="10" name="Gerade Verbindung 9"/>
          <p:cNvCxnSpPr/>
          <p:nvPr userDrawn="1"/>
        </p:nvCxnSpPr>
        <p:spPr>
          <a:xfrm>
            <a:off x="432000" y="6453188"/>
            <a:ext cx="8280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734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8" r:id="rId5"/>
    <p:sldLayoutId id="2147483659" r:id="rId6"/>
    <p:sldLayoutId id="2147483660" r:id="rId7"/>
    <p:sldLayoutId id="2147483661" r:id="rId8"/>
    <p:sldLayoutId id="2147483654" r:id="rId9"/>
    <p:sldLayoutId id="2147483655" r:id="rId10"/>
  </p:sldLayoutIdLst>
  <p:hf hdr="0"/>
  <p:txStyles>
    <p:titleStyle>
      <a:lvl1pPr algn="l" defTabSz="914400" rtl="0" eaLnBrk="1" latinLnBrk="0" hangingPunct="1">
        <a:lnSpc>
          <a:spcPts val="2500"/>
        </a:lnSpc>
        <a:spcBef>
          <a:spcPct val="0"/>
        </a:spcBef>
        <a:buNone/>
        <a:defRPr sz="2300" b="1" kern="1200">
          <a:solidFill>
            <a:schemeClr val="tx1"/>
          </a:solidFill>
          <a:latin typeface="+mj-lt"/>
          <a:ea typeface="+mj-ea"/>
          <a:cs typeface="+mj-cs"/>
        </a:defRPr>
      </a:lvl1pPr>
    </p:titleStyle>
    <p:bodyStyle>
      <a:lvl1pPr marL="0" indent="0" algn="l" defTabSz="914400" rtl="0" eaLnBrk="1" latinLnBrk="0" hangingPunct="1">
        <a:spcBef>
          <a:spcPts val="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itaviweb.citavi.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hyperlink" Target="http://citavi.blogspot.com/2020/12/tech-talk-citing-in-ms-word-with-citavi.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knet.unibas.ch/cgi-bin/settings?mode=logi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sknet.unibas.ch/cgi-bin/settings?mode=logi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sknet.unibas.ch/cgi-bin/settings?mode=logi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Einführung </a:t>
            </a:r>
            <a:r>
              <a:rPr lang="de-CH" dirty="0" smtClean="0"/>
              <a:t>in </a:t>
            </a:r>
            <a:r>
              <a:rPr lang="de-CH" dirty="0" err="1" smtClean="0"/>
              <a:t>Citavi</a:t>
            </a:r>
            <a:r>
              <a:rPr lang="de-CH" dirty="0" smtClean="0"/>
              <a:t> und </a:t>
            </a:r>
            <a:br>
              <a:rPr lang="de-CH" dirty="0" smtClean="0"/>
            </a:br>
            <a:r>
              <a:rPr lang="de-CH" dirty="0" err="1" smtClean="0"/>
              <a:t>Citavi</a:t>
            </a:r>
            <a:r>
              <a:rPr lang="de-CH" dirty="0" smtClean="0"/>
              <a:t>-Web</a:t>
            </a:r>
            <a:r>
              <a:rPr lang="de-CH" dirty="0"/>
              <a:t/>
            </a:r>
            <a:br>
              <a:rPr lang="de-CH" dirty="0"/>
            </a:br>
            <a:endParaRPr lang="de-CH" dirty="0"/>
          </a:p>
        </p:txBody>
      </p:sp>
      <p:sp>
        <p:nvSpPr>
          <p:cNvPr id="3" name="Untertitel 2"/>
          <p:cNvSpPr>
            <a:spLocks noGrp="1"/>
          </p:cNvSpPr>
          <p:nvPr>
            <p:ph type="subTitle" idx="1"/>
          </p:nvPr>
        </p:nvSpPr>
        <p:spPr/>
        <p:txBody>
          <a:bodyPr/>
          <a:lstStyle/>
          <a:p>
            <a:r>
              <a:rPr lang="de-CH" dirty="0" smtClean="0"/>
              <a:t>Cornelia Eitel / Januar 2022</a:t>
            </a:r>
            <a:endParaRPr lang="de-CH" dirty="0"/>
          </a:p>
        </p:txBody>
      </p:sp>
      <p:pic>
        <p:nvPicPr>
          <p:cNvPr id="9" name="Bildplatzhalter 8"/>
          <p:cNvPicPr>
            <a:picLocks noGrp="1" noChangeAspect="1"/>
          </p:cNvPicPr>
          <p:nvPr>
            <p:ph type="pic" sz="quarter" idx="10"/>
          </p:nvPr>
        </p:nvPicPr>
        <p:blipFill>
          <a:blip r:embed="rId4"/>
          <a:srcRect l="2872" r="2872"/>
          <a:stretch>
            <a:fillRect/>
          </a:stretch>
        </p:blipFill>
        <p:spPr>
          <a:xfrm>
            <a:off x="467543" y="3789040"/>
            <a:ext cx="3888433" cy="1800200"/>
          </a:xfrm>
          <a:prstGeom prst="rect">
            <a:avLst/>
          </a:prstGeom>
        </p:spPr>
      </p:pic>
      <p:cxnSp>
        <p:nvCxnSpPr>
          <p:cNvPr id="11" name="Gerader Verbinder 10"/>
          <p:cNvCxnSpPr/>
          <p:nvPr/>
        </p:nvCxnSpPr>
        <p:spPr>
          <a:xfrm flipV="1">
            <a:off x="4355976" y="3861048"/>
            <a:ext cx="1656184" cy="216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4427984" y="4941168"/>
            <a:ext cx="1656184" cy="32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4427984" y="5445224"/>
            <a:ext cx="1728192"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6228184" y="3304689"/>
            <a:ext cx="2592288" cy="95240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
        <p:nvSpPr>
          <p:cNvPr id="18" name="Abgerundetes Rechteck 17"/>
          <p:cNvSpPr/>
          <p:nvPr/>
        </p:nvSpPr>
        <p:spPr>
          <a:xfrm>
            <a:off x="6228184" y="4541718"/>
            <a:ext cx="2664296" cy="90350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p>
        </p:txBody>
      </p:sp>
      <p:sp>
        <p:nvSpPr>
          <p:cNvPr id="19" name="Abgerundetes Rechteck 18"/>
          <p:cNvSpPr/>
          <p:nvPr/>
        </p:nvSpPr>
        <p:spPr>
          <a:xfrm>
            <a:off x="6228184" y="5769260"/>
            <a:ext cx="2664296" cy="8280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
        <p:nvSpPr>
          <p:cNvPr id="25" name="Textfeld 24"/>
          <p:cNvSpPr txBox="1"/>
          <p:nvPr/>
        </p:nvSpPr>
        <p:spPr>
          <a:xfrm>
            <a:off x="6404921" y="3576423"/>
            <a:ext cx="2304256" cy="500651"/>
          </a:xfrm>
          <a:prstGeom prst="rect">
            <a:avLst/>
          </a:prstGeom>
          <a:noFill/>
        </p:spPr>
        <p:txBody>
          <a:bodyPr wrap="square" lIns="0" tIns="0" rIns="0" bIns="0" rtlCol="0">
            <a:noAutofit/>
          </a:bodyPr>
          <a:lstStyle/>
          <a:p>
            <a:pPr>
              <a:lnSpc>
                <a:spcPts val="2200"/>
              </a:lnSpc>
            </a:pPr>
            <a:r>
              <a:rPr lang="de-CH" dirty="0" smtClean="0"/>
              <a:t>Literaturverwaltung</a:t>
            </a:r>
            <a:endParaRPr lang="de-CH" dirty="0"/>
          </a:p>
        </p:txBody>
      </p:sp>
      <p:sp>
        <p:nvSpPr>
          <p:cNvPr id="26" name="Textfeld 25"/>
          <p:cNvSpPr txBox="1"/>
          <p:nvPr/>
        </p:nvSpPr>
        <p:spPr>
          <a:xfrm>
            <a:off x="6372200" y="4689140"/>
            <a:ext cx="2304256" cy="612068"/>
          </a:xfrm>
          <a:prstGeom prst="rect">
            <a:avLst/>
          </a:prstGeom>
          <a:noFill/>
        </p:spPr>
        <p:txBody>
          <a:bodyPr wrap="square" lIns="0" tIns="0" rIns="0" bIns="0" rtlCol="0">
            <a:noAutofit/>
          </a:bodyPr>
          <a:lstStyle/>
          <a:p>
            <a:pPr>
              <a:lnSpc>
                <a:spcPts val="2200"/>
              </a:lnSpc>
            </a:pPr>
            <a:r>
              <a:rPr lang="de-CH" dirty="0" smtClean="0"/>
              <a:t>Wissensmanagement</a:t>
            </a:r>
            <a:endParaRPr lang="de-CH" dirty="0"/>
          </a:p>
        </p:txBody>
      </p:sp>
      <p:sp>
        <p:nvSpPr>
          <p:cNvPr id="27" name="Textfeld 26"/>
          <p:cNvSpPr txBox="1"/>
          <p:nvPr/>
        </p:nvSpPr>
        <p:spPr>
          <a:xfrm>
            <a:off x="6300192" y="5949280"/>
            <a:ext cx="2376264" cy="504056"/>
          </a:xfrm>
          <a:prstGeom prst="rect">
            <a:avLst/>
          </a:prstGeom>
          <a:noFill/>
        </p:spPr>
        <p:txBody>
          <a:bodyPr wrap="square" lIns="0" tIns="0" rIns="0" bIns="0" rtlCol="0">
            <a:noAutofit/>
          </a:bodyPr>
          <a:lstStyle/>
          <a:p>
            <a:pPr>
              <a:lnSpc>
                <a:spcPts val="2200"/>
              </a:lnSpc>
            </a:pPr>
            <a:r>
              <a:rPr lang="de-CH" dirty="0" smtClean="0"/>
              <a:t>Aufgabenmanagement</a:t>
            </a:r>
            <a:endParaRPr lang="de-CH" dirty="0"/>
          </a:p>
        </p:txBody>
      </p:sp>
      <p:pic>
        <p:nvPicPr>
          <p:cNvPr id="4"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63546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10</a:t>
            </a:fld>
            <a:endParaRPr lang="de-CH" dirty="0"/>
          </a:p>
        </p:txBody>
      </p:sp>
      <p:sp>
        <p:nvSpPr>
          <p:cNvPr id="15" name="Textfeld 14"/>
          <p:cNvSpPr txBox="1"/>
          <p:nvPr/>
        </p:nvSpPr>
        <p:spPr>
          <a:xfrm>
            <a:off x="611560" y="1340768"/>
            <a:ext cx="3312368" cy="216024"/>
          </a:xfrm>
          <a:prstGeom prst="rect">
            <a:avLst/>
          </a:prstGeom>
          <a:noFill/>
        </p:spPr>
        <p:txBody>
          <a:bodyPr wrap="square" lIns="0" tIns="0" rIns="0" bIns="0" rtlCol="0">
            <a:noAutofit/>
          </a:bodyPr>
          <a:lstStyle/>
          <a:p>
            <a:pPr>
              <a:lnSpc>
                <a:spcPts val="2200"/>
              </a:lnSpc>
            </a:pPr>
            <a:r>
              <a:rPr lang="de-CH" dirty="0" smtClean="0"/>
              <a:t/>
            </a:r>
            <a:br>
              <a:rPr lang="de-CH" dirty="0" smtClean="0"/>
            </a:br>
            <a:r>
              <a:rPr lang="de-CH" dirty="0" smtClean="0"/>
              <a:t/>
            </a:r>
            <a:br>
              <a:rPr lang="de-CH" dirty="0" smtClean="0"/>
            </a:br>
            <a:endParaRPr lang="de-CH" dirty="0"/>
          </a:p>
        </p:txBody>
      </p:sp>
      <p:sp>
        <p:nvSpPr>
          <p:cNvPr id="16" name="Textfeld 15"/>
          <p:cNvSpPr txBox="1"/>
          <p:nvPr/>
        </p:nvSpPr>
        <p:spPr>
          <a:xfrm>
            <a:off x="431800" y="1340768"/>
            <a:ext cx="8136644" cy="2006421"/>
          </a:xfrm>
          <a:prstGeom prst="rect">
            <a:avLst/>
          </a:prstGeom>
          <a:noFill/>
        </p:spPr>
        <p:txBody>
          <a:bodyPr wrap="square" lIns="0" tIns="0" rIns="0" bIns="0" rtlCol="0">
            <a:noAutofit/>
          </a:bodyPr>
          <a:lstStyle/>
          <a:p>
            <a:pPr>
              <a:lnSpc>
                <a:spcPts val="2200"/>
              </a:lnSpc>
            </a:pPr>
            <a:r>
              <a:rPr lang="de-CH" b="1" dirty="0" smtClean="0"/>
              <a:t>Zugangsoption 2:</a:t>
            </a:r>
            <a:r>
              <a:rPr lang="de-CH" dirty="0" smtClean="0"/>
              <a:t/>
            </a:r>
            <a:br>
              <a:rPr lang="de-CH" dirty="0" smtClean="0"/>
            </a:br>
            <a:r>
              <a:rPr lang="de-CH" dirty="0" smtClean="0"/>
              <a:t/>
            </a:r>
            <a:br>
              <a:rPr lang="de-CH" dirty="0" smtClean="0"/>
            </a:br>
            <a:r>
              <a:rPr lang="de-CH" dirty="0" smtClean="0"/>
              <a:t>Im Browser </a:t>
            </a:r>
            <a:r>
              <a:rPr lang="de-CH" dirty="0" err="1" smtClean="0"/>
              <a:t>Citavi</a:t>
            </a:r>
            <a:r>
              <a:rPr lang="de-CH" dirty="0"/>
              <a:t>-Web aufrufen </a:t>
            </a:r>
            <a:r>
              <a:rPr lang="de-CH" dirty="0" smtClean="0"/>
              <a:t>( </a:t>
            </a:r>
            <a:r>
              <a:rPr lang="de-CH" dirty="0" smtClean="0">
                <a:hlinkClick r:id="rId2"/>
              </a:rPr>
              <a:t>https://citaviweb.citavi.com/</a:t>
            </a:r>
            <a:r>
              <a:rPr lang="de-CH" dirty="0" smtClean="0"/>
              <a:t>) und mit         Ihren Login-Daten (</a:t>
            </a:r>
            <a:r>
              <a:rPr lang="de-CH" dirty="0" err="1" smtClean="0"/>
              <a:t>unibas</a:t>
            </a:r>
            <a:r>
              <a:rPr lang="de-CH" dirty="0" smtClean="0"/>
              <a:t>-Mail + selbstgewähltes Passwort) anmelden</a:t>
            </a:r>
            <a:endParaRPr lang="de-CH" dirty="0"/>
          </a:p>
        </p:txBody>
      </p:sp>
      <p:sp>
        <p:nvSpPr>
          <p:cNvPr id="18" name="Textfeld 17"/>
          <p:cNvSpPr txBox="1"/>
          <p:nvPr/>
        </p:nvSpPr>
        <p:spPr>
          <a:xfrm>
            <a:off x="5580112" y="3861048"/>
            <a:ext cx="504056" cy="504056"/>
          </a:xfrm>
          <a:prstGeom prst="rect">
            <a:avLst/>
          </a:prstGeom>
          <a:noFill/>
        </p:spPr>
        <p:txBody>
          <a:bodyPr wrap="square" lIns="0" tIns="0" rIns="0" bIns="0" rtlCol="0">
            <a:noAutofit/>
          </a:bodyPr>
          <a:lstStyle/>
          <a:p>
            <a:pPr>
              <a:lnSpc>
                <a:spcPts val="2200"/>
              </a:lnSpc>
            </a:pPr>
            <a:endParaRPr lang="de-CH" sz="2400" dirty="0">
              <a:solidFill>
                <a:srgbClr val="FF0000"/>
              </a:solidFill>
            </a:endParaRPr>
          </a:p>
        </p:txBody>
      </p:sp>
      <p:pic>
        <p:nvPicPr>
          <p:cNvPr id="3" name="Grafik 2"/>
          <p:cNvPicPr>
            <a:picLocks noChangeAspect="1"/>
          </p:cNvPicPr>
          <p:nvPr/>
        </p:nvPicPr>
        <p:blipFill>
          <a:blip r:embed="rId3"/>
          <a:stretch>
            <a:fillRect/>
          </a:stretch>
        </p:blipFill>
        <p:spPr>
          <a:xfrm>
            <a:off x="683568" y="2996952"/>
            <a:ext cx="6768752" cy="3168352"/>
          </a:xfrm>
          <a:prstGeom prst="rect">
            <a:avLst/>
          </a:prstGeom>
        </p:spPr>
      </p:pic>
    </p:spTree>
    <p:extLst>
      <p:ext uri="{BB962C8B-B14F-4D97-AF65-F5344CB8AC3E}">
        <p14:creationId xmlns:p14="http://schemas.microsoft.com/office/powerpoint/2010/main" val="376502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Ansicht </a:t>
            </a:r>
            <a:r>
              <a:rPr lang="de-CH" dirty="0" err="1" smtClean="0"/>
              <a:t>Citavi</a:t>
            </a:r>
            <a:r>
              <a:rPr lang="de-CH" dirty="0" smtClean="0"/>
              <a:t>-Web-Version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11</a:t>
            </a:fld>
            <a:endParaRPr lang="de-CH" dirty="0"/>
          </a:p>
        </p:txBody>
      </p:sp>
      <p:pic>
        <p:nvPicPr>
          <p:cNvPr id="9" name="Inhaltsplatzhalter 8"/>
          <p:cNvPicPr>
            <a:picLocks noGrp="1" noChangeAspect="1"/>
          </p:cNvPicPr>
          <p:nvPr>
            <p:ph idx="1"/>
          </p:nvPr>
        </p:nvPicPr>
        <p:blipFill>
          <a:blip r:embed="rId2"/>
          <a:stretch>
            <a:fillRect/>
          </a:stretch>
        </p:blipFill>
        <p:spPr>
          <a:xfrm>
            <a:off x="431800" y="1268760"/>
            <a:ext cx="5004295" cy="4536504"/>
          </a:xfrm>
          <a:prstGeom prst="rect">
            <a:avLst/>
          </a:prstGeom>
        </p:spPr>
      </p:pic>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r>
              <a:rPr lang="de-CH" dirty="0" smtClean="0"/>
              <a:t>In der Web-Version erscheinen nur diejenigen Projekte, die im Desktop-Programm als «Cloud-Projekte» definiert wurden. </a:t>
            </a:r>
            <a:br>
              <a:rPr lang="de-CH" dirty="0" smtClean="0"/>
            </a:br>
            <a:r>
              <a:rPr lang="de-CH" dirty="0" smtClean="0"/>
              <a:t>(vgl. Folie 7)</a:t>
            </a:r>
            <a:endParaRPr lang="de-CH" dirty="0"/>
          </a:p>
        </p:txBody>
      </p:sp>
    </p:spTree>
    <p:extLst>
      <p:ext uri="{BB962C8B-B14F-4D97-AF65-F5344CB8AC3E}">
        <p14:creationId xmlns:p14="http://schemas.microsoft.com/office/powerpoint/2010/main" val="70243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Kollaboratives</a:t>
            </a:r>
            <a:r>
              <a:rPr lang="de-CH" dirty="0" smtClean="0"/>
              <a:t> Arbeiten mit Projekten in der Cloud</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12</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Inhaltsplatzhalter 6"/>
          <p:cNvPicPr>
            <a:picLocks noGrp="1" noChangeAspect="1"/>
          </p:cNvPicPr>
          <p:nvPr>
            <p:ph idx="1"/>
          </p:nvPr>
        </p:nvPicPr>
        <p:blipFill>
          <a:blip r:embed="rId2"/>
          <a:stretch>
            <a:fillRect/>
          </a:stretch>
        </p:blipFill>
        <p:spPr>
          <a:xfrm>
            <a:off x="431800" y="1268760"/>
            <a:ext cx="7776841" cy="3618771"/>
          </a:xfrm>
          <a:prstGeom prst="rect">
            <a:avLst/>
          </a:prstGeom>
        </p:spPr>
      </p:pic>
    </p:spTree>
    <p:extLst>
      <p:ext uri="{BB962C8B-B14F-4D97-AF65-F5344CB8AC3E}">
        <p14:creationId xmlns:p14="http://schemas.microsoft.com/office/powerpoint/2010/main" val="955591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Kollaboratives</a:t>
            </a:r>
            <a:r>
              <a:rPr lang="de-CH" dirty="0" smtClean="0"/>
              <a:t> Arbeiten mit Projekten in der Cloud</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13</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8" name="Inhaltsplatzhalter 7"/>
          <p:cNvPicPr>
            <a:picLocks noGrp="1" noChangeAspect="1"/>
          </p:cNvPicPr>
          <p:nvPr>
            <p:ph idx="1"/>
          </p:nvPr>
        </p:nvPicPr>
        <p:blipFill>
          <a:blip r:embed="rId2"/>
          <a:stretch>
            <a:fillRect/>
          </a:stretch>
        </p:blipFill>
        <p:spPr>
          <a:xfrm>
            <a:off x="431800" y="1268760"/>
            <a:ext cx="6012408" cy="2435927"/>
          </a:xfrm>
          <a:prstGeom prst="rect">
            <a:avLst/>
          </a:prstGeom>
        </p:spPr>
      </p:pic>
      <p:pic>
        <p:nvPicPr>
          <p:cNvPr id="9" name="Grafik 8"/>
          <p:cNvPicPr>
            <a:picLocks noChangeAspect="1"/>
          </p:cNvPicPr>
          <p:nvPr/>
        </p:nvPicPr>
        <p:blipFill>
          <a:blip r:embed="rId3"/>
          <a:stretch>
            <a:fillRect/>
          </a:stretch>
        </p:blipFill>
        <p:spPr>
          <a:xfrm>
            <a:off x="431800" y="4005064"/>
            <a:ext cx="7413199" cy="1911945"/>
          </a:xfrm>
          <a:prstGeom prst="rect">
            <a:avLst/>
          </a:prstGeom>
        </p:spPr>
      </p:pic>
      <p:cxnSp>
        <p:nvCxnSpPr>
          <p:cNvPr id="12" name="Gerade Verbindung mit Pfeil 11"/>
          <p:cNvCxnSpPr/>
          <p:nvPr/>
        </p:nvCxnSpPr>
        <p:spPr>
          <a:xfrm flipH="1">
            <a:off x="1547664" y="2276872"/>
            <a:ext cx="3600400" cy="26642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12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«Titel»</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14</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Inhaltsplatzhalter 6"/>
          <p:cNvPicPr>
            <a:picLocks noGrp="1" noChangeAspect="1"/>
          </p:cNvPicPr>
          <p:nvPr>
            <p:ph idx="1"/>
          </p:nvPr>
        </p:nvPicPr>
        <p:blipFill>
          <a:blip r:embed="rId2"/>
          <a:stretch>
            <a:fillRect/>
          </a:stretch>
        </p:blipFill>
        <p:spPr>
          <a:xfrm>
            <a:off x="3881490" y="339944"/>
            <a:ext cx="4686954" cy="619211"/>
          </a:xfrm>
          <a:prstGeom prst="rect">
            <a:avLst/>
          </a:prstGeom>
        </p:spPr>
      </p:pic>
      <p:sp>
        <p:nvSpPr>
          <p:cNvPr id="13" name="Textfeld 12"/>
          <p:cNvSpPr txBox="1"/>
          <p:nvPr/>
        </p:nvSpPr>
        <p:spPr>
          <a:xfrm>
            <a:off x="1097614" y="5492380"/>
            <a:ext cx="8172908" cy="612069"/>
          </a:xfrm>
          <a:prstGeom prst="rect">
            <a:avLst/>
          </a:prstGeom>
          <a:noFill/>
        </p:spPr>
        <p:txBody>
          <a:bodyPr wrap="square" lIns="0" tIns="0" rIns="0" bIns="0" rtlCol="0">
            <a:noAutofit/>
          </a:bodyPr>
          <a:lstStyle/>
          <a:p>
            <a:pPr>
              <a:lnSpc>
                <a:spcPts val="2200"/>
              </a:lnSpc>
            </a:pPr>
            <a:endParaRPr lang="de-CH" dirty="0"/>
          </a:p>
        </p:txBody>
      </p:sp>
      <p:sp>
        <p:nvSpPr>
          <p:cNvPr id="17" name="Ellipse 16"/>
          <p:cNvSpPr/>
          <p:nvPr/>
        </p:nvSpPr>
        <p:spPr>
          <a:xfrm>
            <a:off x="4211960" y="149065"/>
            <a:ext cx="792088" cy="810090"/>
          </a:xfrm>
          <a:prstGeom prst="ellipse">
            <a:avLst/>
          </a:prstGeom>
          <a:noFill/>
          <a:ln w="19050">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19" name="Grafik 18"/>
          <p:cNvPicPr>
            <a:picLocks noChangeAspect="1"/>
          </p:cNvPicPr>
          <p:nvPr/>
        </p:nvPicPr>
        <p:blipFill>
          <a:blip r:embed="rId3"/>
          <a:stretch>
            <a:fillRect/>
          </a:stretch>
        </p:blipFill>
        <p:spPr>
          <a:xfrm>
            <a:off x="323528" y="1426076"/>
            <a:ext cx="8244916" cy="4379188"/>
          </a:xfrm>
          <a:prstGeom prst="rect">
            <a:avLst/>
          </a:prstGeom>
        </p:spPr>
      </p:pic>
    </p:spTree>
    <p:extLst>
      <p:ext uri="{BB962C8B-B14F-4D97-AF65-F5344CB8AC3E}">
        <p14:creationId xmlns:p14="http://schemas.microsoft.com/office/powerpoint/2010/main" val="1180411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«Texte»</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15</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8" name="Grafik 7"/>
          <p:cNvPicPr>
            <a:picLocks noChangeAspect="1"/>
          </p:cNvPicPr>
          <p:nvPr/>
        </p:nvPicPr>
        <p:blipFill>
          <a:blip r:embed="rId2"/>
          <a:stretch>
            <a:fillRect/>
          </a:stretch>
        </p:blipFill>
        <p:spPr>
          <a:xfrm>
            <a:off x="3988995" y="404813"/>
            <a:ext cx="4096322" cy="638264"/>
          </a:xfrm>
          <a:prstGeom prst="rect">
            <a:avLst/>
          </a:prstGeom>
        </p:spPr>
      </p:pic>
      <p:sp>
        <p:nvSpPr>
          <p:cNvPr id="14" name="Ellipse 13"/>
          <p:cNvSpPr/>
          <p:nvPr/>
        </p:nvSpPr>
        <p:spPr>
          <a:xfrm>
            <a:off x="4932040" y="332680"/>
            <a:ext cx="1008112" cy="648766"/>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16" name="Inhaltsplatzhalter 15"/>
          <p:cNvPicPr>
            <a:picLocks noGrp="1" noChangeAspect="1"/>
          </p:cNvPicPr>
          <p:nvPr>
            <p:ph idx="1"/>
          </p:nvPr>
        </p:nvPicPr>
        <p:blipFill>
          <a:blip r:embed="rId3"/>
          <a:stretch>
            <a:fillRect/>
          </a:stretch>
        </p:blipFill>
        <p:spPr>
          <a:xfrm>
            <a:off x="359792" y="1517844"/>
            <a:ext cx="8280400" cy="3423324"/>
          </a:xfrm>
          <a:prstGeom prst="rect">
            <a:avLst/>
          </a:prstGeom>
        </p:spPr>
      </p:pic>
    </p:spTree>
    <p:extLst>
      <p:ext uri="{BB962C8B-B14F-4D97-AF65-F5344CB8AC3E}">
        <p14:creationId xmlns:p14="http://schemas.microsoft.com/office/powerpoint/2010/main" val="2288799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Pdf</a:t>
            </a:r>
            <a:r>
              <a:rPr lang="de-CH" dirty="0" smtClean="0"/>
              <a:t>-Bearbeitung in Web-Version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16</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Inhaltsplatzhalter 6"/>
          <p:cNvPicPr>
            <a:picLocks noGrp="1" noChangeAspect="1"/>
          </p:cNvPicPr>
          <p:nvPr>
            <p:ph idx="1"/>
          </p:nvPr>
        </p:nvPicPr>
        <p:blipFill>
          <a:blip r:embed="rId2"/>
          <a:stretch>
            <a:fillRect/>
          </a:stretch>
        </p:blipFill>
        <p:spPr>
          <a:xfrm>
            <a:off x="323528" y="1193720"/>
            <a:ext cx="6264696" cy="4971584"/>
          </a:xfrm>
          <a:prstGeom prst="rect">
            <a:avLst/>
          </a:prstGeom>
        </p:spPr>
      </p:pic>
      <p:sp>
        <p:nvSpPr>
          <p:cNvPr id="12" name="Textfeld 11"/>
          <p:cNvSpPr txBox="1"/>
          <p:nvPr/>
        </p:nvSpPr>
        <p:spPr>
          <a:xfrm>
            <a:off x="7020272" y="1412776"/>
            <a:ext cx="1584176" cy="3240360"/>
          </a:xfrm>
          <a:prstGeom prst="rect">
            <a:avLst/>
          </a:prstGeom>
          <a:noFill/>
        </p:spPr>
        <p:txBody>
          <a:bodyPr wrap="square" lIns="0" tIns="0" rIns="0" bIns="0" rtlCol="0">
            <a:noAutofit/>
          </a:bodyPr>
          <a:lstStyle/>
          <a:p>
            <a:pPr>
              <a:lnSpc>
                <a:spcPts val="2200"/>
              </a:lnSpc>
            </a:pPr>
            <a:r>
              <a:rPr lang="de-CH" dirty="0" smtClean="0"/>
              <a:t>Schritt 1: Markierung</a:t>
            </a:r>
            <a:br>
              <a:rPr lang="de-CH" dirty="0" smtClean="0"/>
            </a:br>
            <a:r>
              <a:rPr lang="de-CH" dirty="0" smtClean="0"/>
              <a:t/>
            </a:r>
            <a:br>
              <a:rPr lang="de-CH" dirty="0" smtClean="0"/>
            </a:br>
            <a:r>
              <a:rPr lang="de-CH" dirty="0" smtClean="0"/>
              <a:t>Schritt 2: Auswahl der Optionen für die Übernahme in die Komponente «Wissen»</a:t>
            </a:r>
            <a:endParaRPr lang="de-CH" dirty="0"/>
          </a:p>
        </p:txBody>
      </p:sp>
      <p:sp>
        <p:nvSpPr>
          <p:cNvPr id="13" name="Ellipse 12"/>
          <p:cNvSpPr/>
          <p:nvPr/>
        </p:nvSpPr>
        <p:spPr>
          <a:xfrm>
            <a:off x="6876255" y="1268760"/>
            <a:ext cx="401159"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Tree>
    <p:extLst>
      <p:ext uri="{BB962C8B-B14F-4D97-AF65-F5344CB8AC3E}">
        <p14:creationId xmlns:p14="http://schemas.microsoft.com/office/powerpoint/2010/main" val="298122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Pdf</a:t>
            </a:r>
            <a:r>
              <a:rPr lang="de-CH" dirty="0" smtClean="0"/>
              <a:t>-Bearbeitung in Web-Version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17</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7020272" y="1412776"/>
            <a:ext cx="1584176" cy="3240360"/>
          </a:xfrm>
          <a:prstGeom prst="rect">
            <a:avLst/>
          </a:prstGeom>
          <a:noFill/>
        </p:spPr>
        <p:txBody>
          <a:bodyPr wrap="square" lIns="0" tIns="0" rIns="0" bIns="0" rtlCol="0">
            <a:noAutofit/>
          </a:bodyPr>
          <a:lstStyle/>
          <a:p>
            <a:pPr>
              <a:lnSpc>
                <a:spcPts val="2200"/>
              </a:lnSpc>
            </a:pPr>
            <a:endParaRPr lang="de-CH" dirty="0"/>
          </a:p>
        </p:txBody>
      </p:sp>
      <p:sp>
        <p:nvSpPr>
          <p:cNvPr id="13" name="Ellipse 12"/>
          <p:cNvSpPr/>
          <p:nvPr/>
        </p:nvSpPr>
        <p:spPr>
          <a:xfrm>
            <a:off x="6876255" y="1268760"/>
            <a:ext cx="401159"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8" name="Inhaltsplatzhalter 7"/>
          <p:cNvPicPr>
            <a:picLocks noGrp="1" noChangeAspect="1"/>
          </p:cNvPicPr>
          <p:nvPr>
            <p:ph idx="1"/>
          </p:nvPr>
        </p:nvPicPr>
        <p:blipFill>
          <a:blip r:embed="rId2"/>
          <a:stretch>
            <a:fillRect/>
          </a:stretch>
        </p:blipFill>
        <p:spPr>
          <a:xfrm>
            <a:off x="159769" y="1634808"/>
            <a:ext cx="3908176" cy="708063"/>
          </a:xfrm>
          <a:prstGeom prst="rect">
            <a:avLst/>
          </a:prstGeom>
        </p:spPr>
      </p:pic>
      <p:pic>
        <p:nvPicPr>
          <p:cNvPr id="9" name="Grafik 8"/>
          <p:cNvPicPr>
            <a:picLocks noChangeAspect="1"/>
          </p:cNvPicPr>
          <p:nvPr/>
        </p:nvPicPr>
        <p:blipFill>
          <a:blip r:embed="rId3"/>
          <a:stretch>
            <a:fillRect/>
          </a:stretch>
        </p:blipFill>
        <p:spPr>
          <a:xfrm>
            <a:off x="431800" y="3206937"/>
            <a:ext cx="3636145" cy="798127"/>
          </a:xfrm>
          <a:prstGeom prst="rect">
            <a:avLst/>
          </a:prstGeom>
        </p:spPr>
      </p:pic>
      <p:pic>
        <p:nvPicPr>
          <p:cNvPr id="11" name="Grafik 10"/>
          <p:cNvPicPr>
            <a:picLocks noChangeAspect="1"/>
          </p:cNvPicPr>
          <p:nvPr/>
        </p:nvPicPr>
        <p:blipFill>
          <a:blip r:embed="rId4"/>
          <a:stretch>
            <a:fillRect/>
          </a:stretch>
        </p:blipFill>
        <p:spPr>
          <a:xfrm>
            <a:off x="4247834" y="2932128"/>
            <a:ext cx="4392488" cy="2369080"/>
          </a:xfrm>
          <a:prstGeom prst="rect">
            <a:avLst/>
          </a:prstGeom>
        </p:spPr>
      </p:pic>
      <p:sp>
        <p:nvSpPr>
          <p:cNvPr id="14" name="Textfeld 13"/>
          <p:cNvSpPr txBox="1"/>
          <p:nvPr/>
        </p:nvSpPr>
        <p:spPr>
          <a:xfrm>
            <a:off x="431800" y="1052737"/>
            <a:ext cx="3276104" cy="360040"/>
          </a:xfrm>
          <a:prstGeom prst="rect">
            <a:avLst/>
          </a:prstGeom>
          <a:noFill/>
        </p:spPr>
        <p:txBody>
          <a:bodyPr wrap="square" lIns="0" tIns="0" rIns="0" bIns="0" rtlCol="0">
            <a:noAutofit/>
          </a:bodyPr>
          <a:lstStyle/>
          <a:p>
            <a:pPr>
              <a:lnSpc>
                <a:spcPts val="2200"/>
              </a:lnSpc>
            </a:pPr>
            <a:r>
              <a:rPr lang="de-CH" sz="1200" dirty="0" smtClean="0"/>
              <a:t>1. Markierung im Text des </a:t>
            </a:r>
            <a:r>
              <a:rPr lang="de-CH" sz="1200" dirty="0" err="1" smtClean="0"/>
              <a:t>pdf’s</a:t>
            </a:r>
            <a:endParaRPr lang="de-CH" sz="1200" dirty="0"/>
          </a:p>
        </p:txBody>
      </p:sp>
      <p:sp>
        <p:nvSpPr>
          <p:cNvPr id="15" name="Textfeld 14"/>
          <p:cNvSpPr txBox="1"/>
          <p:nvPr/>
        </p:nvSpPr>
        <p:spPr>
          <a:xfrm>
            <a:off x="431800" y="2708920"/>
            <a:ext cx="3420120" cy="432048"/>
          </a:xfrm>
          <a:prstGeom prst="rect">
            <a:avLst/>
          </a:prstGeom>
          <a:noFill/>
        </p:spPr>
        <p:txBody>
          <a:bodyPr wrap="square" lIns="0" tIns="0" rIns="0" bIns="0" rtlCol="0">
            <a:noAutofit/>
          </a:bodyPr>
          <a:lstStyle/>
          <a:p>
            <a:pPr>
              <a:lnSpc>
                <a:spcPts val="2200"/>
              </a:lnSpc>
            </a:pPr>
            <a:r>
              <a:rPr lang="de-CH" sz="1200" dirty="0" smtClean="0"/>
              <a:t>2. Auswahl der entsprechenden Option </a:t>
            </a:r>
            <a:endParaRPr lang="de-CH" sz="1200" dirty="0"/>
          </a:p>
        </p:txBody>
      </p:sp>
      <p:sp>
        <p:nvSpPr>
          <p:cNvPr id="16" name="Textfeld 15"/>
          <p:cNvSpPr txBox="1"/>
          <p:nvPr/>
        </p:nvSpPr>
        <p:spPr>
          <a:xfrm>
            <a:off x="2843808" y="2852936"/>
            <a:ext cx="914400" cy="914400"/>
          </a:xfrm>
          <a:prstGeom prst="rect">
            <a:avLst/>
          </a:prstGeom>
          <a:noFill/>
        </p:spPr>
        <p:txBody>
          <a:bodyPr wrap="none" lIns="0" tIns="0" rIns="0" bIns="0" rtlCol="0">
            <a:noAutofit/>
          </a:bodyPr>
          <a:lstStyle/>
          <a:p>
            <a:pPr>
              <a:lnSpc>
                <a:spcPts val="2200"/>
              </a:lnSpc>
            </a:pPr>
            <a:endParaRPr lang="de-CH" dirty="0"/>
          </a:p>
        </p:txBody>
      </p:sp>
      <p:sp>
        <p:nvSpPr>
          <p:cNvPr id="17" name="Textfeld 16"/>
          <p:cNvSpPr txBox="1"/>
          <p:nvPr/>
        </p:nvSpPr>
        <p:spPr>
          <a:xfrm>
            <a:off x="4355976" y="2342870"/>
            <a:ext cx="4201400" cy="510065"/>
          </a:xfrm>
          <a:prstGeom prst="rect">
            <a:avLst/>
          </a:prstGeom>
          <a:noFill/>
        </p:spPr>
        <p:txBody>
          <a:bodyPr wrap="square" lIns="0" tIns="0" rIns="0" bIns="0" rtlCol="0">
            <a:noAutofit/>
          </a:bodyPr>
          <a:lstStyle/>
          <a:p>
            <a:r>
              <a:rPr lang="de-CH" sz="1200" dirty="0" smtClean="0"/>
              <a:t>3. Übernahme in die Komponente «Wissen» </a:t>
            </a:r>
            <a:br>
              <a:rPr lang="de-CH" sz="1200" dirty="0" smtClean="0"/>
            </a:br>
            <a:r>
              <a:rPr lang="de-CH" sz="1200" dirty="0" smtClean="0"/>
              <a:t>    (hier genannt «Zitate»)</a:t>
            </a:r>
            <a:endParaRPr lang="de-CH" sz="1200" dirty="0"/>
          </a:p>
        </p:txBody>
      </p:sp>
      <p:sp>
        <p:nvSpPr>
          <p:cNvPr id="18" name="Ellipse 17"/>
          <p:cNvSpPr/>
          <p:nvPr/>
        </p:nvSpPr>
        <p:spPr>
          <a:xfrm>
            <a:off x="5480308" y="3584110"/>
            <a:ext cx="10359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
        <p:nvSpPr>
          <p:cNvPr id="19" name="Ellipse 18"/>
          <p:cNvSpPr/>
          <p:nvPr/>
        </p:nvSpPr>
        <p:spPr>
          <a:xfrm>
            <a:off x="2743200" y="3437384"/>
            <a:ext cx="9730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Tree>
    <p:extLst>
      <p:ext uri="{BB962C8B-B14F-4D97-AF65-F5344CB8AC3E}">
        <p14:creationId xmlns:p14="http://schemas.microsoft.com/office/powerpoint/2010/main" val="160755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Pdf</a:t>
            </a:r>
            <a:r>
              <a:rPr lang="de-CH" dirty="0" smtClean="0"/>
              <a:t>-Bearbeitung: Auflistung sämtlicher Markierungen im Tab «Zitate»</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18</a:t>
            </a:fld>
            <a:endParaRPr lang="de-CH" dirty="0"/>
          </a:p>
        </p:txBody>
      </p:sp>
      <p:sp>
        <p:nvSpPr>
          <p:cNvPr id="10" name="Textfeld 9"/>
          <p:cNvSpPr txBox="1"/>
          <p:nvPr/>
        </p:nvSpPr>
        <p:spPr>
          <a:xfrm>
            <a:off x="6804247" y="1978296"/>
            <a:ext cx="1620027" cy="253082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7020272" y="1412776"/>
            <a:ext cx="1584176" cy="3240360"/>
          </a:xfrm>
          <a:prstGeom prst="rect">
            <a:avLst/>
          </a:prstGeom>
          <a:noFill/>
        </p:spPr>
        <p:txBody>
          <a:bodyPr wrap="square" lIns="0" tIns="0" rIns="0" bIns="0" rtlCol="0">
            <a:noAutofit/>
          </a:bodyPr>
          <a:lstStyle/>
          <a:p>
            <a:pPr>
              <a:lnSpc>
                <a:spcPts val="2200"/>
              </a:lnSpc>
            </a:pPr>
            <a:endParaRPr lang="de-CH" dirty="0"/>
          </a:p>
        </p:txBody>
      </p:sp>
      <p:sp>
        <p:nvSpPr>
          <p:cNvPr id="13" name="Ellipse 12"/>
          <p:cNvSpPr/>
          <p:nvPr/>
        </p:nvSpPr>
        <p:spPr>
          <a:xfrm>
            <a:off x="6876255" y="1268760"/>
            <a:ext cx="401159"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9" name="Grafik 8"/>
          <p:cNvPicPr>
            <a:picLocks noChangeAspect="1"/>
          </p:cNvPicPr>
          <p:nvPr/>
        </p:nvPicPr>
        <p:blipFill>
          <a:blip r:embed="rId2"/>
          <a:stretch>
            <a:fillRect/>
          </a:stretch>
        </p:blipFill>
        <p:spPr>
          <a:xfrm>
            <a:off x="467544" y="5373216"/>
            <a:ext cx="3636145" cy="798127"/>
          </a:xfrm>
          <a:prstGeom prst="rect">
            <a:avLst/>
          </a:prstGeom>
        </p:spPr>
      </p:pic>
      <p:sp>
        <p:nvSpPr>
          <p:cNvPr id="15" name="Textfeld 14"/>
          <p:cNvSpPr txBox="1"/>
          <p:nvPr/>
        </p:nvSpPr>
        <p:spPr>
          <a:xfrm>
            <a:off x="431800" y="2708920"/>
            <a:ext cx="3420120" cy="432048"/>
          </a:xfrm>
          <a:prstGeom prst="rect">
            <a:avLst/>
          </a:prstGeom>
          <a:noFill/>
        </p:spPr>
        <p:txBody>
          <a:bodyPr wrap="square" lIns="0" tIns="0" rIns="0" bIns="0" rtlCol="0">
            <a:noAutofit/>
          </a:bodyPr>
          <a:lstStyle/>
          <a:p>
            <a:pPr>
              <a:lnSpc>
                <a:spcPts val="2200"/>
              </a:lnSpc>
            </a:pPr>
            <a:endParaRPr lang="de-CH" sz="1200" dirty="0"/>
          </a:p>
        </p:txBody>
      </p:sp>
      <p:sp>
        <p:nvSpPr>
          <p:cNvPr id="16" name="Textfeld 15"/>
          <p:cNvSpPr txBox="1"/>
          <p:nvPr/>
        </p:nvSpPr>
        <p:spPr>
          <a:xfrm>
            <a:off x="1972432" y="2834134"/>
            <a:ext cx="914400" cy="914400"/>
          </a:xfrm>
          <a:prstGeom prst="rect">
            <a:avLst/>
          </a:prstGeom>
          <a:noFill/>
        </p:spPr>
        <p:txBody>
          <a:bodyPr wrap="none" lIns="0" tIns="0" rIns="0" bIns="0" rtlCol="0">
            <a:noAutofit/>
          </a:bodyPr>
          <a:lstStyle/>
          <a:p>
            <a:pPr>
              <a:lnSpc>
                <a:spcPts val="2200"/>
              </a:lnSpc>
            </a:pPr>
            <a:endParaRPr lang="de-CH" dirty="0"/>
          </a:p>
        </p:txBody>
      </p:sp>
      <p:pic>
        <p:nvPicPr>
          <p:cNvPr id="7" name="Inhaltsplatzhalter 6"/>
          <p:cNvPicPr>
            <a:picLocks noGrp="1" noChangeAspect="1"/>
          </p:cNvPicPr>
          <p:nvPr>
            <p:ph idx="1"/>
          </p:nvPr>
        </p:nvPicPr>
        <p:blipFill>
          <a:blip r:embed="rId3"/>
          <a:stretch>
            <a:fillRect/>
          </a:stretch>
        </p:blipFill>
        <p:spPr>
          <a:xfrm>
            <a:off x="428610" y="1435157"/>
            <a:ext cx="5655558" cy="3365075"/>
          </a:xfrm>
          <a:prstGeom prst="rect">
            <a:avLst/>
          </a:prstGeom>
        </p:spPr>
      </p:pic>
      <p:sp>
        <p:nvSpPr>
          <p:cNvPr id="20" name="Textfeld 19"/>
          <p:cNvSpPr txBox="1"/>
          <p:nvPr/>
        </p:nvSpPr>
        <p:spPr>
          <a:xfrm>
            <a:off x="611560" y="4557855"/>
            <a:ext cx="6912768" cy="524249"/>
          </a:xfrm>
          <a:prstGeom prst="rect">
            <a:avLst/>
          </a:prstGeom>
          <a:noFill/>
        </p:spPr>
        <p:txBody>
          <a:bodyPr wrap="square" lIns="0" tIns="0" rIns="0" bIns="0" rtlCol="0">
            <a:noAutofit/>
          </a:bodyPr>
          <a:lstStyle/>
          <a:p>
            <a:pPr>
              <a:lnSpc>
                <a:spcPts val="2200"/>
              </a:lnSpc>
            </a:pPr>
            <a:r>
              <a:rPr lang="de-CH" dirty="0" smtClean="0"/>
              <a:t/>
            </a:r>
            <a:br>
              <a:rPr lang="de-CH" dirty="0" smtClean="0"/>
            </a:br>
            <a:r>
              <a:rPr lang="de-CH" sz="1200" dirty="0" smtClean="0"/>
              <a:t>Zum Vergleich: Farbskala am unteren Rand der </a:t>
            </a:r>
            <a:r>
              <a:rPr lang="de-CH" sz="1200" dirty="0" err="1" smtClean="0"/>
              <a:t>pdf</a:t>
            </a:r>
            <a:r>
              <a:rPr lang="de-CH" sz="1200" dirty="0" smtClean="0"/>
              <a:t>-Volltexte:</a:t>
            </a:r>
            <a:endParaRPr lang="de-CH" sz="1200" dirty="0"/>
          </a:p>
        </p:txBody>
      </p:sp>
      <p:pic>
        <p:nvPicPr>
          <p:cNvPr id="29" name="Grafik 28"/>
          <p:cNvPicPr>
            <a:picLocks noChangeAspect="1"/>
          </p:cNvPicPr>
          <p:nvPr/>
        </p:nvPicPr>
        <p:blipFill>
          <a:blip r:embed="rId4"/>
          <a:stretch>
            <a:fillRect/>
          </a:stretch>
        </p:blipFill>
        <p:spPr>
          <a:xfrm>
            <a:off x="7164288" y="2060849"/>
            <a:ext cx="663415" cy="648072"/>
          </a:xfrm>
          <a:prstGeom prst="rect">
            <a:avLst/>
          </a:prstGeom>
        </p:spPr>
      </p:pic>
      <p:sp>
        <p:nvSpPr>
          <p:cNvPr id="30" name="Textfeld 29"/>
          <p:cNvSpPr txBox="1"/>
          <p:nvPr/>
        </p:nvSpPr>
        <p:spPr>
          <a:xfrm>
            <a:off x="6948264" y="2708920"/>
            <a:ext cx="1584176" cy="1512168"/>
          </a:xfrm>
          <a:prstGeom prst="rect">
            <a:avLst/>
          </a:prstGeom>
          <a:noFill/>
        </p:spPr>
        <p:txBody>
          <a:bodyPr wrap="square" lIns="0" tIns="0" rIns="0" bIns="0" rtlCol="0">
            <a:noAutofit/>
          </a:bodyPr>
          <a:lstStyle/>
          <a:p>
            <a:pPr>
              <a:lnSpc>
                <a:spcPts val="2200"/>
              </a:lnSpc>
            </a:pPr>
            <a:r>
              <a:rPr lang="de-CH" sz="1200" dirty="0" smtClean="0"/>
              <a:t>Durch </a:t>
            </a:r>
            <a:r>
              <a:rPr lang="de-CH" sz="1200" dirty="0" err="1" smtClean="0"/>
              <a:t>Anclicken</a:t>
            </a:r>
            <a:r>
              <a:rPr lang="de-CH" sz="1200" dirty="0" smtClean="0"/>
              <a:t> des Ketten-Symbols gelangt man direkt zur entsprechenden Textstelle</a:t>
            </a:r>
            <a:endParaRPr lang="de-CH" sz="1200" dirty="0"/>
          </a:p>
        </p:txBody>
      </p:sp>
      <p:pic>
        <p:nvPicPr>
          <p:cNvPr id="31" name="Grafik 30"/>
          <p:cNvPicPr>
            <a:picLocks noChangeAspect="1"/>
          </p:cNvPicPr>
          <p:nvPr/>
        </p:nvPicPr>
        <p:blipFill>
          <a:blip r:embed="rId5"/>
          <a:stretch>
            <a:fillRect/>
          </a:stretch>
        </p:blipFill>
        <p:spPr>
          <a:xfrm>
            <a:off x="4429105" y="3324210"/>
            <a:ext cx="285790" cy="209579"/>
          </a:xfrm>
          <a:prstGeom prst="rect">
            <a:avLst/>
          </a:prstGeom>
        </p:spPr>
      </p:pic>
      <p:sp>
        <p:nvSpPr>
          <p:cNvPr id="32" name="Rechteck 31"/>
          <p:cNvSpPr/>
          <p:nvPr/>
        </p:nvSpPr>
        <p:spPr>
          <a:xfrm>
            <a:off x="6516216" y="2024843"/>
            <a:ext cx="2304256" cy="248427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Tree>
    <p:extLst>
      <p:ext uri="{BB962C8B-B14F-4D97-AF65-F5344CB8AC3E}">
        <p14:creationId xmlns:p14="http://schemas.microsoft.com/office/powerpoint/2010/main" val="1767313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«Wissen»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19</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Grafik 6"/>
          <p:cNvPicPr>
            <a:picLocks noChangeAspect="1"/>
          </p:cNvPicPr>
          <p:nvPr/>
        </p:nvPicPr>
        <p:blipFill>
          <a:blip r:embed="rId2"/>
          <a:stretch>
            <a:fillRect/>
          </a:stretch>
        </p:blipFill>
        <p:spPr>
          <a:xfrm>
            <a:off x="3635896" y="513987"/>
            <a:ext cx="3953427" cy="590632"/>
          </a:xfrm>
          <a:prstGeom prst="rect">
            <a:avLst/>
          </a:prstGeom>
        </p:spPr>
      </p:pic>
      <p:sp>
        <p:nvSpPr>
          <p:cNvPr id="13" name="Ellipse 12"/>
          <p:cNvSpPr/>
          <p:nvPr/>
        </p:nvSpPr>
        <p:spPr>
          <a:xfrm>
            <a:off x="5364088" y="277305"/>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12" name="Inhaltsplatzhalter 11"/>
          <p:cNvPicPr>
            <a:picLocks noGrp="1" noChangeAspect="1"/>
          </p:cNvPicPr>
          <p:nvPr>
            <p:ph idx="1"/>
          </p:nvPr>
        </p:nvPicPr>
        <p:blipFill>
          <a:blip r:embed="rId3"/>
          <a:stretch>
            <a:fillRect/>
          </a:stretch>
        </p:blipFill>
        <p:spPr>
          <a:xfrm>
            <a:off x="899592" y="1505991"/>
            <a:ext cx="6624736" cy="2232247"/>
          </a:xfrm>
          <a:prstGeom prst="rect">
            <a:avLst/>
          </a:prstGeom>
        </p:spPr>
      </p:pic>
      <p:cxnSp>
        <p:nvCxnSpPr>
          <p:cNvPr id="18" name="Gerade Verbindung mit Pfeil 17"/>
          <p:cNvCxnSpPr/>
          <p:nvPr/>
        </p:nvCxnSpPr>
        <p:spPr>
          <a:xfrm flipH="1" flipV="1">
            <a:off x="5148064" y="2323479"/>
            <a:ext cx="792088" cy="208823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a:blip r:embed="rId4"/>
          <a:stretch>
            <a:fillRect/>
          </a:stretch>
        </p:blipFill>
        <p:spPr>
          <a:xfrm>
            <a:off x="5647595" y="4221088"/>
            <a:ext cx="1799904" cy="1902884"/>
          </a:xfrm>
          <a:prstGeom prst="rect">
            <a:avLst/>
          </a:prstGeom>
        </p:spPr>
      </p:pic>
    </p:spTree>
    <p:extLst>
      <p:ext uri="{BB962C8B-B14F-4D97-AF65-F5344CB8AC3E}">
        <p14:creationId xmlns:p14="http://schemas.microsoft.com/office/powerpoint/2010/main" val="1936328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Agenda.</a:t>
            </a:r>
          </a:p>
        </p:txBody>
      </p:sp>
      <p:sp>
        <p:nvSpPr>
          <p:cNvPr id="3" name="Datumsplatzhalter 2"/>
          <p:cNvSpPr>
            <a:spLocks noGrp="1"/>
          </p:cNvSpPr>
          <p:nvPr>
            <p:ph type="dt" sz="half" idx="10"/>
          </p:nvPr>
        </p:nvSpPr>
        <p:spPr/>
        <p:txBody>
          <a:bodyPr/>
          <a:lstStyle/>
          <a:p>
            <a:r>
              <a:rPr lang="de-DE" smtClean="0"/>
              <a:t>Cornelia Eitel - 24.08.2022</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2</a:t>
            </a:fld>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3472472174"/>
              </p:ext>
            </p:extLst>
          </p:nvPr>
        </p:nvGraphicFramePr>
        <p:xfrm>
          <a:off x="431800" y="1525997"/>
          <a:ext cx="8280400" cy="4457520"/>
        </p:xfrm>
        <a:graphic>
          <a:graphicData uri="http://schemas.openxmlformats.org/drawingml/2006/table">
            <a:tbl>
              <a:tblPr firstRow="1" bandRow="1">
                <a:tableStyleId>{2D5ABB26-0587-4C30-8999-92F81FD0307C}</a:tableStyleId>
              </a:tblPr>
              <a:tblGrid>
                <a:gridCol w="467792">
                  <a:extLst>
                    <a:ext uri="{9D8B030D-6E8A-4147-A177-3AD203B41FA5}">
                      <a16:colId xmlns:a16="http://schemas.microsoft.com/office/drawing/2014/main" val="20000"/>
                    </a:ext>
                  </a:extLst>
                </a:gridCol>
                <a:gridCol w="7812608">
                  <a:extLst>
                    <a:ext uri="{9D8B030D-6E8A-4147-A177-3AD203B41FA5}">
                      <a16:colId xmlns:a16="http://schemas.microsoft.com/office/drawing/2014/main" val="20001"/>
                    </a:ext>
                  </a:extLst>
                </a:gridCol>
              </a:tblGrid>
              <a:tr h="370840">
                <a:tc>
                  <a:txBody>
                    <a:bodyPr/>
                    <a:lstStyle/>
                    <a:p>
                      <a:r>
                        <a:rPr lang="de-CH" dirty="0" smtClean="0"/>
                        <a:t>1</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de-CH" dirty="0" smtClean="0"/>
                        <a:t>Installation</a:t>
                      </a:r>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de-CH" dirty="0" smtClean="0"/>
                        <a:t>2</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de-CH" dirty="0" smtClean="0"/>
                        <a:t>Campus-Lizenz für </a:t>
                      </a:r>
                      <a:r>
                        <a:rPr lang="de-CH" dirty="0" err="1" smtClean="0"/>
                        <a:t>Citavi</a:t>
                      </a:r>
                      <a:r>
                        <a:rPr lang="de-CH" dirty="0" smtClean="0"/>
                        <a:t> Desktop- und für Cloud-Version</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de-CH" dirty="0" smtClean="0"/>
                        <a:t>3</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None/>
                      </a:pPr>
                      <a:r>
                        <a:rPr lang="de-CH" dirty="0" smtClean="0"/>
                        <a:t>Lokale Projekte / Cloud-Projekte</a:t>
                      </a:r>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de-CH" dirty="0" smtClean="0"/>
                        <a:t>4</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None/>
                      </a:pPr>
                      <a:r>
                        <a:rPr lang="de-CH" dirty="0" err="1" smtClean="0"/>
                        <a:t>Kollaboratives</a:t>
                      </a:r>
                      <a:r>
                        <a:rPr lang="de-CH" dirty="0" smtClean="0"/>
                        <a:t> Arbeiten mit Projekten in der </a:t>
                      </a:r>
                      <a:r>
                        <a:rPr lang="de-CH" dirty="0" err="1" smtClean="0"/>
                        <a:t>Citavi</a:t>
                      </a:r>
                      <a:r>
                        <a:rPr lang="de-CH" dirty="0" smtClean="0"/>
                        <a:t>-Cloud</a:t>
                      </a:r>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de-CH" dirty="0" smtClean="0"/>
                        <a:t>5</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de-CH" dirty="0" smtClean="0"/>
                        <a:t>Grundlagen der </a:t>
                      </a:r>
                      <a:r>
                        <a:rPr lang="de-CH" dirty="0" err="1" smtClean="0"/>
                        <a:t>Citavi</a:t>
                      </a:r>
                      <a:r>
                        <a:rPr lang="de-CH" dirty="0" smtClean="0"/>
                        <a:t>-Web-Version</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de-CH" dirty="0" smtClean="0"/>
                        <a:t>5.1. Literaturverwaltung</a:t>
                      </a:r>
                      <a:br>
                        <a:rPr lang="de-CH" dirty="0" smtClean="0"/>
                      </a:br>
                      <a:r>
                        <a:rPr lang="de-CH" dirty="0" smtClean="0"/>
                        <a:t>5.2. Bearbeitung von </a:t>
                      </a:r>
                      <a:r>
                        <a:rPr lang="de-CH" dirty="0" err="1" smtClean="0"/>
                        <a:t>pdf’s</a:t>
                      </a:r>
                      <a:r>
                        <a:rPr lang="de-CH" dirty="0" smtClean="0"/>
                        <a:t/>
                      </a:r>
                      <a:br>
                        <a:rPr lang="de-CH" dirty="0" smtClean="0"/>
                      </a:br>
                      <a:r>
                        <a:rPr lang="de-CH" dirty="0" smtClean="0"/>
                        <a:t>5.3. Wissen im Projekt organisieren</a:t>
                      </a:r>
                      <a:br>
                        <a:rPr lang="de-CH" dirty="0" smtClean="0"/>
                      </a:br>
                      <a:r>
                        <a:rPr lang="de-CH" dirty="0" smtClean="0"/>
                        <a:t>5.4. Aufgaben-Management</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043891"/>
                  </a:ext>
                </a:extLst>
              </a:tr>
              <a:tr h="370840">
                <a:tc>
                  <a:txBody>
                    <a:bodyPr/>
                    <a:lstStyle/>
                    <a:p>
                      <a:r>
                        <a:rPr lang="de-CH" dirty="0" smtClean="0"/>
                        <a:t>6</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de-CH" dirty="0" smtClean="0"/>
                        <a:t>Schreiben mit </a:t>
                      </a:r>
                      <a:r>
                        <a:rPr lang="de-CH" dirty="0" err="1" smtClean="0"/>
                        <a:t>Citavi</a:t>
                      </a:r>
                      <a:r>
                        <a:rPr lang="de-CH" baseline="0" dirty="0" smtClean="0"/>
                        <a:t> und Word</a:t>
                      </a:r>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050160"/>
                  </a:ext>
                </a:extLst>
              </a:tr>
              <a:tr h="370840">
                <a:tc>
                  <a:txBody>
                    <a:bodyPr/>
                    <a:lstStyle/>
                    <a:p>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de-CH" dirty="0"/>
                    </a:p>
                  </a:txBody>
                  <a:tcPr marL="144000" marR="144000" marT="90000" marB="9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476408"/>
                  </a:ext>
                </a:extLst>
              </a:tr>
            </a:tbl>
          </a:graphicData>
        </a:graphic>
      </p:graphicFrame>
    </p:spTree>
    <p:extLst>
      <p:ext uri="{BB962C8B-B14F-4D97-AF65-F5344CB8AC3E}">
        <p14:creationId xmlns:p14="http://schemas.microsoft.com/office/powerpoint/2010/main" val="427880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«Wissen»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20</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Grafik 6"/>
          <p:cNvPicPr>
            <a:picLocks noChangeAspect="1"/>
          </p:cNvPicPr>
          <p:nvPr/>
        </p:nvPicPr>
        <p:blipFill>
          <a:blip r:embed="rId2"/>
          <a:stretch>
            <a:fillRect/>
          </a:stretch>
        </p:blipFill>
        <p:spPr>
          <a:xfrm>
            <a:off x="3635896" y="513987"/>
            <a:ext cx="3953427" cy="590632"/>
          </a:xfrm>
          <a:prstGeom prst="rect">
            <a:avLst/>
          </a:prstGeom>
        </p:spPr>
      </p:pic>
      <p:sp>
        <p:nvSpPr>
          <p:cNvPr id="13" name="Ellipse 12"/>
          <p:cNvSpPr/>
          <p:nvPr/>
        </p:nvSpPr>
        <p:spPr>
          <a:xfrm>
            <a:off x="5364088" y="277305"/>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17" name="Inhaltsplatzhalter 16"/>
          <p:cNvPicPr>
            <a:picLocks noGrp="1" noChangeAspect="1"/>
          </p:cNvPicPr>
          <p:nvPr>
            <p:ph idx="1"/>
          </p:nvPr>
        </p:nvPicPr>
        <p:blipFill>
          <a:blip r:embed="rId3"/>
          <a:stretch>
            <a:fillRect/>
          </a:stretch>
        </p:blipFill>
        <p:spPr>
          <a:xfrm>
            <a:off x="323528" y="1556792"/>
            <a:ext cx="4428362" cy="1500332"/>
          </a:xfrm>
          <a:prstGeom prst="rect">
            <a:avLst/>
          </a:prstGeom>
        </p:spPr>
      </p:pic>
      <p:pic>
        <p:nvPicPr>
          <p:cNvPr id="19" name="Grafik 18"/>
          <p:cNvPicPr>
            <a:picLocks noChangeAspect="1"/>
          </p:cNvPicPr>
          <p:nvPr/>
        </p:nvPicPr>
        <p:blipFill>
          <a:blip r:embed="rId4"/>
          <a:stretch>
            <a:fillRect/>
          </a:stretch>
        </p:blipFill>
        <p:spPr>
          <a:xfrm>
            <a:off x="414288" y="3356992"/>
            <a:ext cx="7407674" cy="2149140"/>
          </a:xfrm>
          <a:prstGeom prst="rect">
            <a:avLst/>
          </a:prstGeom>
        </p:spPr>
      </p:pic>
      <p:cxnSp>
        <p:nvCxnSpPr>
          <p:cNvPr id="26" name="Gerade Verbindung mit Pfeil 25"/>
          <p:cNvCxnSpPr/>
          <p:nvPr/>
        </p:nvCxnSpPr>
        <p:spPr>
          <a:xfrm>
            <a:off x="683568" y="2337780"/>
            <a:ext cx="1224136" cy="2243348"/>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Grafik 27"/>
          <p:cNvPicPr>
            <a:picLocks noChangeAspect="1"/>
          </p:cNvPicPr>
          <p:nvPr/>
        </p:nvPicPr>
        <p:blipFill>
          <a:blip r:embed="rId5"/>
          <a:stretch>
            <a:fillRect/>
          </a:stretch>
        </p:blipFill>
        <p:spPr>
          <a:xfrm>
            <a:off x="6156176" y="1586638"/>
            <a:ext cx="1799904" cy="1902884"/>
          </a:xfrm>
          <a:prstGeom prst="rect">
            <a:avLst/>
          </a:prstGeom>
        </p:spPr>
      </p:pic>
    </p:spTree>
    <p:extLst>
      <p:ext uri="{BB962C8B-B14F-4D97-AF65-F5344CB8AC3E}">
        <p14:creationId xmlns:p14="http://schemas.microsoft.com/office/powerpoint/2010/main" val="1176479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«Wissen»</a:t>
            </a:r>
            <a:br>
              <a:rPr lang="de-CH" dirty="0" smtClean="0"/>
            </a:br>
            <a:r>
              <a:rPr lang="de-CH" dirty="0" smtClean="0"/>
              <a:t/>
            </a:r>
            <a:br>
              <a:rPr lang="de-CH" dirty="0" smtClean="0"/>
            </a:br>
            <a:r>
              <a:rPr lang="de-CH" dirty="0" smtClean="0"/>
              <a:t/>
            </a:r>
            <a:br>
              <a:rPr lang="de-CH" dirty="0" smtClean="0"/>
            </a:br>
            <a:r>
              <a:rPr lang="de-CH" dirty="0" err="1" smtClean="0"/>
              <a:t>Kollaboratives</a:t>
            </a:r>
            <a:r>
              <a:rPr lang="de-CH" dirty="0" smtClean="0"/>
              <a:t> Bearbeiten eines </a:t>
            </a:r>
            <a:r>
              <a:rPr lang="de-CH" dirty="0" err="1" smtClean="0"/>
              <a:t>pdf’s</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21</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Grafik 6"/>
          <p:cNvPicPr>
            <a:picLocks noChangeAspect="1"/>
          </p:cNvPicPr>
          <p:nvPr/>
        </p:nvPicPr>
        <p:blipFill>
          <a:blip r:embed="rId2"/>
          <a:stretch>
            <a:fillRect/>
          </a:stretch>
        </p:blipFill>
        <p:spPr>
          <a:xfrm>
            <a:off x="3635896" y="513987"/>
            <a:ext cx="3953427" cy="590632"/>
          </a:xfrm>
          <a:prstGeom prst="rect">
            <a:avLst/>
          </a:prstGeom>
        </p:spPr>
      </p:pic>
      <p:sp>
        <p:nvSpPr>
          <p:cNvPr id="13" name="Ellipse 12"/>
          <p:cNvSpPr/>
          <p:nvPr/>
        </p:nvSpPr>
        <p:spPr>
          <a:xfrm>
            <a:off x="5364088" y="277305"/>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12" name="Inhaltsplatzhalter 11"/>
          <p:cNvPicPr>
            <a:picLocks noGrp="1" noChangeAspect="1"/>
          </p:cNvPicPr>
          <p:nvPr>
            <p:ph idx="1"/>
          </p:nvPr>
        </p:nvPicPr>
        <p:blipFill>
          <a:blip r:embed="rId3"/>
          <a:stretch>
            <a:fillRect/>
          </a:stretch>
        </p:blipFill>
        <p:spPr>
          <a:xfrm>
            <a:off x="2267744" y="2564904"/>
            <a:ext cx="3892750" cy="3171892"/>
          </a:xfrm>
          <a:prstGeom prst="rect">
            <a:avLst/>
          </a:prstGeom>
        </p:spPr>
      </p:pic>
    </p:spTree>
    <p:extLst>
      <p:ext uri="{BB962C8B-B14F-4D97-AF65-F5344CB8AC3E}">
        <p14:creationId xmlns:p14="http://schemas.microsoft.com/office/powerpoint/2010/main" val="375133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«Wissen»</a:t>
            </a:r>
            <a:br>
              <a:rPr lang="de-CH" dirty="0" smtClean="0"/>
            </a:br>
            <a:r>
              <a:rPr lang="de-CH" dirty="0" smtClean="0"/>
              <a:t/>
            </a:r>
            <a:br>
              <a:rPr lang="de-CH" dirty="0" smtClean="0"/>
            </a:br>
            <a:r>
              <a:rPr lang="de-CH" dirty="0" smtClean="0"/>
              <a:t/>
            </a:r>
            <a:br>
              <a:rPr lang="de-CH" dirty="0" smtClean="0"/>
            </a:br>
            <a:r>
              <a:rPr lang="de-CH" dirty="0" err="1" smtClean="0"/>
              <a:t>Kollaboratives</a:t>
            </a:r>
            <a:r>
              <a:rPr lang="de-CH" dirty="0" smtClean="0"/>
              <a:t> Bearbeiten eines </a:t>
            </a:r>
            <a:r>
              <a:rPr lang="de-CH" dirty="0" err="1" smtClean="0"/>
              <a:t>pdf’s</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22</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Grafik 6"/>
          <p:cNvPicPr>
            <a:picLocks noChangeAspect="1"/>
          </p:cNvPicPr>
          <p:nvPr/>
        </p:nvPicPr>
        <p:blipFill>
          <a:blip r:embed="rId2"/>
          <a:stretch>
            <a:fillRect/>
          </a:stretch>
        </p:blipFill>
        <p:spPr>
          <a:xfrm>
            <a:off x="3635896" y="513987"/>
            <a:ext cx="3953427" cy="590632"/>
          </a:xfrm>
          <a:prstGeom prst="rect">
            <a:avLst/>
          </a:prstGeom>
        </p:spPr>
      </p:pic>
      <p:sp>
        <p:nvSpPr>
          <p:cNvPr id="13" name="Ellipse 12"/>
          <p:cNvSpPr/>
          <p:nvPr/>
        </p:nvSpPr>
        <p:spPr>
          <a:xfrm>
            <a:off x="5364088" y="277305"/>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8" name="Inhaltsplatzhalter 7"/>
          <p:cNvPicPr>
            <a:picLocks noGrp="1" noChangeAspect="1"/>
          </p:cNvPicPr>
          <p:nvPr>
            <p:ph idx="1"/>
          </p:nvPr>
        </p:nvPicPr>
        <p:blipFill>
          <a:blip r:embed="rId3"/>
          <a:stretch>
            <a:fillRect/>
          </a:stretch>
        </p:blipFill>
        <p:spPr>
          <a:xfrm>
            <a:off x="1331640" y="2204864"/>
            <a:ext cx="6153466" cy="3860998"/>
          </a:xfrm>
          <a:prstGeom prst="rect">
            <a:avLst/>
          </a:prstGeom>
        </p:spPr>
      </p:pic>
    </p:spTree>
    <p:extLst>
      <p:ext uri="{BB962C8B-B14F-4D97-AF65-F5344CB8AC3E}">
        <p14:creationId xmlns:p14="http://schemas.microsoft.com/office/powerpoint/2010/main" val="2055984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«Wissen»</a:t>
            </a:r>
            <a:br>
              <a:rPr lang="de-CH" dirty="0" smtClean="0"/>
            </a:br>
            <a:r>
              <a:rPr lang="de-CH" dirty="0" smtClean="0"/>
              <a:t/>
            </a:r>
            <a:br>
              <a:rPr lang="de-CH" dirty="0" smtClean="0"/>
            </a:br>
            <a:r>
              <a:rPr lang="de-CH" dirty="0" smtClean="0"/>
              <a:t/>
            </a:r>
            <a:br>
              <a:rPr lang="de-CH" dirty="0" smtClean="0"/>
            </a:br>
            <a:r>
              <a:rPr lang="de-CH" dirty="0" err="1" smtClean="0"/>
              <a:t>Kollaboratives</a:t>
            </a:r>
            <a:r>
              <a:rPr lang="de-CH" dirty="0" smtClean="0"/>
              <a:t> Bearbeiten eines </a:t>
            </a:r>
            <a:r>
              <a:rPr lang="de-CH" dirty="0" err="1" smtClean="0"/>
              <a:t>pdf’s</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23</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Grafik 6"/>
          <p:cNvPicPr>
            <a:picLocks noChangeAspect="1"/>
          </p:cNvPicPr>
          <p:nvPr/>
        </p:nvPicPr>
        <p:blipFill>
          <a:blip r:embed="rId2"/>
          <a:stretch>
            <a:fillRect/>
          </a:stretch>
        </p:blipFill>
        <p:spPr>
          <a:xfrm>
            <a:off x="3635896" y="513987"/>
            <a:ext cx="3953427" cy="590632"/>
          </a:xfrm>
          <a:prstGeom prst="rect">
            <a:avLst/>
          </a:prstGeom>
        </p:spPr>
      </p:pic>
      <p:sp>
        <p:nvSpPr>
          <p:cNvPr id="13" name="Ellipse 12"/>
          <p:cNvSpPr/>
          <p:nvPr/>
        </p:nvSpPr>
        <p:spPr>
          <a:xfrm>
            <a:off x="5364088" y="277305"/>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8" name="Inhaltsplatzhalter 7"/>
          <p:cNvPicPr>
            <a:picLocks noGrp="1" noChangeAspect="1"/>
          </p:cNvPicPr>
          <p:nvPr>
            <p:ph idx="1"/>
          </p:nvPr>
        </p:nvPicPr>
        <p:blipFill>
          <a:blip r:embed="rId3"/>
          <a:stretch>
            <a:fillRect/>
          </a:stretch>
        </p:blipFill>
        <p:spPr>
          <a:xfrm>
            <a:off x="2195736" y="2780928"/>
            <a:ext cx="4752528" cy="3024336"/>
          </a:xfrm>
          <a:prstGeom prst="rect">
            <a:avLst/>
          </a:prstGeom>
        </p:spPr>
      </p:pic>
      <p:cxnSp>
        <p:nvCxnSpPr>
          <p:cNvPr id="11" name="Gerade Verbindung mit Pfeil 10"/>
          <p:cNvCxnSpPr/>
          <p:nvPr/>
        </p:nvCxnSpPr>
        <p:spPr>
          <a:xfrm flipH="1" flipV="1">
            <a:off x="6372200" y="4509120"/>
            <a:ext cx="432048" cy="108012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92127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«Wissen»</a:t>
            </a:r>
            <a:br>
              <a:rPr lang="de-CH" dirty="0" smtClean="0"/>
            </a:br>
            <a:r>
              <a:rPr lang="de-CH" dirty="0" smtClean="0"/>
              <a:t/>
            </a:r>
            <a:br>
              <a:rPr lang="de-CH" dirty="0" smtClean="0"/>
            </a:br>
            <a:r>
              <a:rPr lang="de-CH" dirty="0" smtClean="0"/>
              <a:t/>
            </a:r>
            <a:br>
              <a:rPr lang="de-CH" dirty="0" smtClean="0"/>
            </a:br>
            <a:r>
              <a:rPr lang="de-CH" dirty="0" err="1" smtClean="0"/>
              <a:t>pdf</a:t>
            </a:r>
            <a:r>
              <a:rPr lang="de-CH" dirty="0" smtClean="0"/>
              <a:t>-Annotationen exportieren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24</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7" name="Grafik 6"/>
          <p:cNvPicPr>
            <a:picLocks noChangeAspect="1"/>
          </p:cNvPicPr>
          <p:nvPr/>
        </p:nvPicPr>
        <p:blipFill>
          <a:blip r:embed="rId3"/>
          <a:stretch>
            <a:fillRect/>
          </a:stretch>
        </p:blipFill>
        <p:spPr>
          <a:xfrm>
            <a:off x="3635896" y="513987"/>
            <a:ext cx="3953427" cy="590632"/>
          </a:xfrm>
          <a:prstGeom prst="rect">
            <a:avLst/>
          </a:prstGeom>
        </p:spPr>
      </p:pic>
      <p:sp>
        <p:nvSpPr>
          <p:cNvPr id="13" name="Ellipse 12"/>
          <p:cNvSpPr/>
          <p:nvPr/>
        </p:nvSpPr>
        <p:spPr>
          <a:xfrm>
            <a:off x="5364088" y="277305"/>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cxnSp>
        <p:nvCxnSpPr>
          <p:cNvPr id="14" name="Gerade Verbindung mit Pfeil 13"/>
          <p:cNvCxnSpPr/>
          <p:nvPr/>
        </p:nvCxnSpPr>
        <p:spPr>
          <a:xfrm flipH="1" flipV="1">
            <a:off x="5436096" y="4221088"/>
            <a:ext cx="432048" cy="108012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12" name="Inhaltsplatzhalter 11"/>
          <p:cNvSpPr>
            <a:spLocks noGrp="1"/>
          </p:cNvSpPr>
          <p:nvPr>
            <p:ph idx="1"/>
          </p:nvPr>
        </p:nvSpPr>
        <p:spPr>
          <a:xfrm>
            <a:off x="437945" y="2060848"/>
            <a:ext cx="8280200" cy="4716462"/>
          </a:xfrm>
        </p:spPr>
        <p:txBody>
          <a:bodyPr/>
          <a:lstStyle/>
          <a:p>
            <a:endParaRPr lang="de-CH" dirty="0"/>
          </a:p>
        </p:txBody>
      </p:sp>
      <p:pic>
        <p:nvPicPr>
          <p:cNvPr id="15" name="Grafik 14"/>
          <p:cNvPicPr>
            <a:picLocks noChangeAspect="1"/>
          </p:cNvPicPr>
          <p:nvPr/>
        </p:nvPicPr>
        <p:blipFill>
          <a:blip r:embed="rId4"/>
          <a:stretch>
            <a:fillRect/>
          </a:stretch>
        </p:blipFill>
        <p:spPr>
          <a:xfrm>
            <a:off x="733464" y="2872364"/>
            <a:ext cx="7614041" cy="2394073"/>
          </a:xfrm>
          <a:prstGeom prst="rect">
            <a:avLst/>
          </a:prstGeom>
        </p:spPr>
      </p:pic>
      <p:cxnSp>
        <p:nvCxnSpPr>
          <p:cNvPr id="17" name="Gerade Verbindung mit Pfeil 16"/>
          <p:cNvCxnSpPr/>
          <p:nvPr/>
        </p:nvCxnSpPr>
        <p:spPr>
          <a:xfrm flipH="1" flipV="1">
            <a:off x="4788024" y="4149080"/>
            <a:ext cx="1440160" cy="18002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01987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«Aufgaben»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25</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3" name="Grafik 2"/>
          <p:cNvPicPr>
            <a:picLocks noChangeAspect="1"/>
          </p:cNvPicPr>
          <p:nvPr/>
        </p:nvPicPr>
        <p:blipFill>
          <a:blip r:embed="rId2"/>
          <a:stretch>
            <a:fillRect/>
          </a:stretch>
        </p:blipFill>
        <p:spPr>
          <a:xfrm>
            <a:off x="4039649" y="435358"/>
            <a:ext cx="3801005" cy="533474"/>
          </a:xfrm>
          <a:prstGeom prst="rect">
            <a:avLst/>
          </a:prstGeom>
        </p:spPr>
      </p:pic>
      <p:sp>
        <p:nvSpPr>
          <p:cNvPr id="14" name="Ellipse 13"/>
          <p:cNvSpPr/>
          <p:nvPr/>
        </p:nvSpPr>
        <p:spPr>
          <a:xfrm>
            <a:off x="6761123" y="261038"/>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9" name="Inhaltsplatzhalter 8"/>
          <p:cNvPicPr>
            <a:picLocks noGrp="1" noChangeAspect="1"/>
          </p:cNvPicPr>
          <p:nvPr>
            <p:ph idx="1"/>
          </p:nvPr>
        </p:nvPicPr>
        <p:blipFill>
          <a:blip r:embed="rId3"/>
          <a:stretch>
            <a:fillRect/>
          </a:stretch>
        </p:blipFill>
        <p:spPr>
          <a:xfrm>
            <a:off x="317502" y="1242252"/>
            <a:ext cx="2915057" cy="2191056"/>
          </a:xfrm>
          <a:prstGeom prst="rect">
            <a:avLst/>
          </a:prstGeom>
        </p:spPr>
      </p:pic>
      <p:pic>
        <p:nvPicPr>
          <p:cNvPr id="11" name="Grafik 10"/>
          <p:cNvPicPr>
            <a:picLocks noChangeAspect="1"/>
          </p:cNvPicPr>
          <p:nvPr/>
        </p:nvPicPr>
        <p:blipFill>
          <a:blip r:embed="rId4"/>
          <a:stretch>
            <a:fillRect/>
          </a:stretch>
        </p:blipFill>
        <p:spPr>
          <a:xfrm>
            <a:off x="3232559" y="1599945"/>
            <a:ext cx="5515905" cy="3273524"/>
          </a:xfrm>
          <a:prstGeom prst="rect">
            <a:avLst/>
          </a:prstGeom>
        </p:spPr>
      </p:pic>
    </p:spTree>
    <p:extLst>
      <p:ext uri="{BB962C8B-B14F-4D97-AF65-F5344CB8AC3E}">
        <p14:creationId xmlns:p14="http://schemas.microsoft.com/office/powerpoint/2010/main" val="1928380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«Aufgaben»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26</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3" name="Grafik 2"/>
          <p:cNvPicPr>
            <a:picLocks noChangeAspect="1"/>
          </p:cNvPicPr>
          <p:nvPr/>
        </p:nvPicPr>
        <p:blipFill>
          <a:blip r:embed="rId2"/>
          <a:stretch>
            <a:fillRect/>
          </a:stretch>
        </p:blipFill>
        <p:spPr>
          <a:xfrm>
            <a:off x="4039649" y="435358"/>
            <a:ext cx="3801005" cy="533474"/>
          </a:xfrm>
          <a:prstGeom prst="rect">
            <a:avLst/>
          </a:prstGeom>
        </p:spPr>
      </p:pic>
      <p:sp>
        <p:nvSpPr>
          <p:cNvPr id="14" name="Ellipse 13"/>
          <p:cNvSpPr/>
          <p:nvPr/>
        </p:nvSpPr>
        <p:spPr>
          <a:xfrm>
            <a:off x="6761123" y="261038"/>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
        <p:nvSpPr>
          <p:cNvPr id="12" name="Textfeld 11"/>
          <p:cNvSpPr txBox="1"/>
          <p:nvPr/>
        </p:nvSpPr>
        <p:spPr>
          <a:xfrm>
            <a:off x="431800" y="1484784"/>
            <a:ext cx="4284216" cy="576064"/>
          </a:xfrm>
          <a:prstGeom prst="rect">
            <a:avLst/>
          </a:prstGeom>
          <a:noFill/>
        </p:spPr>
        <p:txBody>
          <a:bodyPr wrap="square" lIns="0" tIns="0" rIns="0" bIns="0" rtlCol="0">
            <a:noAutofit/>
          </a:bodyPr>
          <a:lstStyle/>
          <a:p>
            <a:pPr>
              <a:lnSpc>
                <a:spcPts val="2200"/>
              </a:lnSpc>
            </a:pPr>
            <a:r>
              <a:rPr lang="de-CH" dirty="0" smtClean="0"/>
              <a:t>Liste aller Aufgaben</a:t>
            </a:r>
            <a:br>
              <a:rPr lang="de-CH" dirty="0" smtClean="0"/>
            </a:br>
            <a:r>
              <a:rPr lang="de-CH" dirty="0" smtClean="0"/>
              <a:t>(Einzel- und Projektaufgaben)</a:t>
            </a: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pic>
        <p:nvPicPr>
          <p:cNvPr id="19" name="Grafik 18"/>
          <p:cNvPicPr>
            <a:picLocks noChangeAspect="1"/>
          </p:cNvPicPr>
          <p:nvPr/>
        </p:nvPicPr>
        <p:blipFill>
          <a:blip r:embed="rId3"/>
          <a:stretch>
            <a:fillRect/>
          </a:stretch>
        </p:blipFill>
        <p:spPr>
          <a:xfrm>
            <a:off x="717582" y="5559130"/>
            <a:ext cx="295316" cy="304843"/>
          </a:xfrm>
          <a:prstGeom prst="rect">
            <a:avLst/>
          </a:prstGeom>
        </p:spPr>
      </p:pic>
      <p:sp>
        <p:nvSpPr>
          <p:cNvPr id="20" name="Textfeld 19"/>
          <p:cNvSpPr txBox="1"/>
          <p:nvPr/>
        </p:nvSpPr>
        <p:spPr>
          <a:xfrm>
            <a:off x="1331640" y="5559130"/>
            <a:ext cx="1872208" cy="462158"/>
          </a:xfrm>
          <a:prstGeom prst="rect">
            <a:avLst/>
          </a:prstGeom>
          <a:noFill/>
        </p:spPr>
        <p:txBody>
          <a:bodyPr wrap="none" lIns="0" tIns="0" rIns="0" bIns="0" rtlCol="0">
            <a:noAutofit/>
          </a:bodyPr>
          <a:lstStyle/>
          <a:p>
            <a:pPr>
              <a:lnSpc>
                <a:spcPts val="2200"/>
              </a:lnSpc>
            </a:pPr>
            <a:r>
              <a:rPr lang="de-CH" sz="1200" dirty="0" smtClean="0"/>
              <a:t>Symbol für Projektaufgaben</a:t>
            </a:r>
            <a:endParaRPr lang="de-CH" sz="1200" dirty="0"/>
          </a:p>
        </p:txBody>
      </p:sp>
      <p:cxnSp>
        <p:nvCxnSpPr>
          <p:cNvPr id="22" name="Gerade Verbindung mit Pfeil 21"/>
          <p:cNvCxnSpPr/>
          <p:nvPr/>
        </p:nvCxnSpPr>
        <p:spPr>
          <a:xfrm flipV="1">
            <a:off x="1015773" y="4715984"/>
            <a:ext cx="603899" cy="80926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Inhaltsplatzhalter 29"/>
          <p:cNvPicPr>
            <a:picLocks noGrp="1" noChangeAspect="1"/>
          </p:cNvPicPr>
          <p:nvPr>
            <p:ph idx="1"/>
          </p:nvPr>
        </p:nvPicPr>
        <p:blipFill>
          <a:blip r:embed="rId4"/>
          <a:stretch>
            <a:fillRect/>
          </a:stretch>
        </p:blipFill>
        <p:spPr>
          <a:xfrm>
            <a:off x="333492" y="2373721"/>
            <a:ext cx="7766900" cy="2285310"/>
          </a:xfrm>
          <a:prstGeom prst="rect">
            <a:avLst/>
          </a:prstGeom>
        </p:spPr>
      </p:pic>
    </p:spTree>
    <p:extLst>
      <p:ext uri="{BB962C8B-B14F-4D97-AF65-F5344CB8AC3E}">
        <p14:creationId xmlns:p14="http://schemas.microsoft.com/office/powerpoint/2010/main" val="3103327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Web-Version –</a:t>
            </a:r>
            <a:br>
              <a:rPr lang="de-CH" dirty="0" smtClean="0"/>
            </a:br>
            <a:r>
              <a:rPr lang="de-CH" dirty="0" smtClean="0"/>
              <a:t>Bereich «Aufgaben»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27</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pic>
        <p:nvPicPr>
          <p:cNvPr id="3" name="Grafik 2"/>
          <p:cNvPicPr>
            <a:picLocks noChangeAspect="1"/>
          </p:cNvPicPr>
          <p:nvPr/>
        </p:nvPicPr>
        <p:blipFill>
          <a:blip r:embed="rId2"/>
          <a:stretch>
            <a:fillRect/>
          </a:stretch>
        </p:blipFill>
        <p:spPr>
          <a:xfrm>
            <a:off x="4039649" y="435358"/>
            <a:ext cx="3801005" cy="533474"/>
          </a:xfrm>
          <a:prstGeom prst="rect">
            <a:avLst/>
          </a:prstGeom>
        </p:spPr>
      </p:pic>
      <p:sp>
        <p:nvSpPr>
          <p:cNvPr id="14" name="Ellipse 13"/>
          <p:cNvSpPr/>
          <p:nvPr/>
        </p:nvSpPr>
        <p:spPr>
          <a:xfrm>
            <a:off x="6761123" y="261038"/>
            <a:ext cx="1008112" cy="827314"/>
          </a:xfrm>
          <a:prstGeom prst="ellipse">
            <a:avLst/>
          </a:prstGeom>
          <a:noFill/>
          <a:ln>
            <a:solidFill>
              <a:srgbClr val="1E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
        <p:nvSpPr>
          <p:cNvPr id="12" name="Textfeld 11"/>
          <p:cNvSpPr txBox="1"/>
          <p:nvPr/>
        </p:nvSpPr>
        <p:spPr>
          <a:xfrm>
            <a:off x="431800" y="1484784"/>
            <a:ext cx="4284216" cy="576064"/>
          </a:xfrm>
          <a:prstGeom prst="rect">
            <a:avLst/>
          </a:prstGeom>
          <a:noFill/>
        </p:spPr>
        <p:txBody>
          <a:bodyPr wrap="square" lIns="0" tIns="0" rIns="0" bIns="0" rtlCol="0">
            <a:noAutofit/>
          </a:bodyPr>
          <a:lstStyle/>
          <a:p>
            <a:pPr>
              <a:lnSpc>
                <a:spcPts val="2200"/>
              </a:lnSpc>
            </a:pPr>
            <a:r>
              <a:rPr lang="de-CH" dirty="0" smtClean="0"/>
              <a:t>Aufgabenzuteilung im Projekt: </a:t>
            </a: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pic>
        <p:nvPicPr>
          <p:cNvPr id="19" name="Grafik 18"/>
          <p:cNvPicPr>
            <a:picLocks noChangeAspect="1"/>
          </p:cNvPicPr>
          <p:nvPr/>
        </p:nvPicPr>
        <p:blipFill>
          <a:blip r:embed="rId3"/>
          <a:stretch>
            <a:fillRect/>
          </a:stretch>
        </p:blipFill>
        <p:spPr>
          <a:xfrm>
            <a:off x="899592" y="4795586"/>
            <a:ext cx="295316" cy="304843"/>
          </a:xfrm>
          <a:prstGeom prst="rect">
            <a:avLst/>
          </a:prstGeom>
        </p:spPr>
      </p:pic>
      <p:sp>
        <p:nvSpPr>
          <p:cNvPr id="20" name="Textfeld 19"/>
          <p:cNvSpPr txBox="1"/>
          <p:nvPr/>
        </p:nvSpPr>
        <p:spPr>
          <a:xfrm>
            <a:off x="1331640" y="4797152"/>
            <a:ext cx="914400" cy="914400"/>
          </a:xfrm>
          <a:prstGeom prst="rect">
            <a:avLst/>
          </a:prstGeom>
          <a:noFill/>
        </p:spPr>
        <p:txBody>
          <a:bodyPr wrap="none" lIns="0" tIns="0" rIns="0" bIns="0" rtlCol="0">
            <a:noAutofit/>
          </a:bodyPr>
          <a:lstStyle/>
          <a:p>
            <a:pPr>
              <a:lnSpc>
                <a:spcPts val="2200"/>
              </a:lnSpc>
            </a:pPr>
            <a:r>
              <a:rPr lang="de-CH" sz="1200" dirty="0" smtClean="0"/>
              <a:t>Symbol für Projektaufgaben</a:t>
            </a:r>
            <a:endParaRPr lang="de-CH" sz="1200" dirty="0"/>
          </a:p>
        </p:txBody>
      </p:sp>
      <p:pic>
        <p:nvPicPr>
          <p:cNvPr id="23" name="Grafik 22"/>
          <p:cNvPicPr>
            <a:picLocks noChangeAspect="1"/>
          </p:cNvPicPr>
          <p:nvPr/>
        </p:nvPicPr>
        <p:blipFill>
          <a:blip r:embed="rId4"/>
          <a:stretch>
            <a:fillRect/>
          </a:stretch>
        </p:blipFill>
        <p:spPr>
          <a:xfrm>
            <a:off x="5004178" y="2852936"/>
            <a:ext cx="3636144" cy="3074486"/>
          </a:xfrm>
          <a:prstGeom prst="rect">
            <a:avLst/>
          </a:prstGeom>
        </p:spPr>
      </p:pic>
      <p:pic>
        <p:nvPicPr>
          <p:cNvPr id="18" name="Inhaltsplatzhalter 17"/>
          <p:cNvPicPr>
            <a:picLocks noGrp="1" noChangeAspect="1"/>
          </p:cNvPicPr>
          <p:nvPr>
            <p:ph idx="1"/>
          </p:nvPr>
        </p:nvPicPr>
        <p:blipFill>
          <a:blip r:embed="rId5"/>
          <a:stretch>
            <a:fillRect/>
          </a:stretch>
        </p:blipFill>
        <p:spPr>
          <a:xfrm>
            <a:off x="705105" y="2643005"/>
            <a:ext cx="3780160" cy="3126906"/>
          </a:xfrm>
          <a:prstGeom prst="rect">
            <a:avLst/>
          </a:prstGeom>
        </p:spPr>
      </p:pic>
      <p:sp>
        <p:nvSpPr>
          <p:cNvPr id="9" name="Textfeld 8"/>
          <p:cNvSpPr txBox="1"/>
          <p:nvPr/>
        </p:nvSpPr>
        <p:spPr>
          <a:xfrm>
            <a:off x="372799" y="1916443"/>
            <a:ext cx="3911169" cy="316963"/>
          </a:xfrm>
          <a:prstGeom prst="rect">
            <a:avLst/>
          </a:prstGeom>
          <a:noFill/>
        </p:spPr>
        <p:txBody>
          <a:bodyPr wrap="square" lIns="0" tIns="0" rIns="0" bIns="0" rtlCol="0">
            <a:noAutofit/>
          </a:bodyPr>
          <a:lstStyle/>
          <a:p>
            <a:pPr>
              <a:lnSpc>
                <a:spcPts val="2200"/>
              </a:lnSpc>
            </a:pPr>
            <a:r>
              <a:rPr lang="de-CH" sz="1200" dirty="0" smtClean="0"/>
              <a:t>1. Eine Person aus der Projektgruppe auswählen:</a:t>
            </a:r>
            <a:endParaRPr lang="de-CH" sz="1200" dirty="0"/>
          </a:p>
        </p:txBody>
      </p:sp>
      <p:sp>
        <p:nvSpPr>
          <p:cNvPr id="11" name="Textfeld 10"/>
          <p:cNvSpPr txBox="1"/>
          <p:nvPr/>
        </p:nvSpPr>
        <p:spPr>
          <a:xfrm>
            <a:off x="4716016" y="1916443"/>
            <a:ext cx="3672408" cy="316963"/>
          </a:xfrm>
          <a:prstGeom prst="rect">
            <a:avLst/>
          </a:prstGeom>
          <a:noFill/>
        </p:spPr>
        <p:txBody>
          <a:bodyPr wrap="square" lIns="0" tIns="0" rIns="0" bIns="0" rtlCol="0">
            <a:noAutofit/>
          </a:bodyPr>
          <a:lstStyle/>
          <a:p>
            <a:pPr>
              <a:lnSpc>
                <a:spcPts val="2200"/>
              </a:lnSpc>
            </a:pPr>
            <a:r>
              <a:rPr lang="de-CH" sz="1200" dirty="0" smtClean="0"/>
              <a:t>2. Die Aufgabe zuweisen, mit Deadline, Priorität etc.</a:t>
            </a:r>
            <a:endParaRPr lang="de-CH" sz="1200" dirty="0"/>
          </a:p>
        </p:txBody>
      </p:sp>
    </p:spTree>
    <p:extLst>
      <p:ext uri="{BB962C8B-B14F-4D97-AF65-F5344CB8AC3E}">
        <p14:creationId xmlns:p14="http://schemas.microsoft.com/office/powerpoint/2010/main" val="3464768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Schreiben mit </a:t>
            </a:r>
            <a:r>
              <a:rPr lang="de-CH" dirty="0" err="1" smtClean="0"/>
              <a:t>Citavi</a:t>
            </a:r>
            <a:r>
              <a:rPr lang="de-CH" dirty="0"/>
              <a:t> </a:t>
            </a:r>
            <a:r>
              <a:rPr lang="de-CH" dirty="0" smtClean="0"/>
              <a:t>und Word</a:t>
            </a:r>
            <a:br>
              <a:rPr lang="de-CH" dirty="0" smtClean="0"/>
            </a:b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28</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448692" y="1786892"/>
            <a:ext cx="4284216" cy="576064"/>
          </a:xfrm>
          <a:prstGeom prst="rect">
            <a:avLst/>
          </a:prstGeom>
          <a:noFill/>
        </p:spPr>
        <p:txBody>
          <a:bodyPr wrap="square" lIns="0" tIns="0" rIns="0" bIns="0" rtlCol="0">
            <a:noAutofit/>
          </a:bodyPr>
          <a:lstStyle/>
          <a:p>
            <a:pPr>
              <a:lnSpc>
                <a:spcPts val="2200"/>
              </a:lnSpc>
            </a:pP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sp>
        <p:nvSpPr>
          <p:cNvPr id="20" name="Textfeld 19"/>
          <p:cNvSpPr txBox="1"/>
          <p:nvPr/>
        </p:nvSpPr>
        <p:spPr>
          <a:xfrm>
            <a:off x="1331640" y="4797152"/>
            <a:ext cx="914400" cy="914400"/>
          </a:xfrm>
          <a:prstGeom prst="rect">
            <a:avLst/>
          </a:prstGeom>
          <a:noFill/>
        </p:spPr>
        <p:txBody>
          <a:bodyPr wrap="none" lIns="0" tIns="0" rIns="0" bIns="0" rtlCol="0">
            <a:noAutofit/>
          </a:bodyPr>
          <a:lstStyle/>
          <a:p>
            <a:pPr>
              <a:lnSpc>
                <a:spcPts val="2200"/>
              </a:lnSpc>
            </a:pPr>
            <a:endParaRPr lang="de-CH" sz="1200" dirty="0"/>
          </a:p>
        </p:txBody>
      </p:sp>
      <p:sp>
        <p:nvSpPr>
          <p:cNvPr id="11" name="Textfeld 10"/>
          <p:cNvSpPr txBox="1"/>
          <p:nvPr/>
        </p:nvSpPr>
        <p:spPr>
          <a:xfrm>
            <a:off x="4716016" y="1916443"/>
            <a:ext cx="3672408" cy="316963"/>
          </a:xfrm>
          <a:prstGeom prst="rect">
            <a:avLst/>
          </a:prstGeom>
          <a:noFill/>
        </p:spPr>
        <p:txBody>
          <a:bodyPr wrap="square" lIns="0" tIns="0" rIns="0" bIns="0" rtlCol="0">
            <a:noAutofit/>
          </a:bodyPr>
          <a:lstStyle/>
          <a:p>
            <a:pPr>
              <a:lnSpc>
                <a:spcPts val="2200"/>
              </a:lnSpc>
            </a:pPr>
            <a:endParaRPr lang="de-CH" sz="1200" dirty="0"/>
          </a:p>
        </p:txBody>
      </p:sp>
      <p:pic>
        <p:nvPicPr>
          <p:cNvPr id="13" name="Grafik 12"/>
          <p:cNvPicPr>
            <a:picLocks noChangeAspect="1"/>
          </p:cNvPicPr>
          <p:nvPr/>
        </p:nvPicPr>
        <p:blipFill>
          <a:blip r:embed="rId2"/>
          <a:stretch>
            <a:fillRect/>
          </a:stretch>
        </p:blipFill>
        <p:spPr>
          <a:xfrm>
            <a:off x="448692" y="1372685"/>
            <a:ext cx="7992888" cy="2857796"/>
          </a:xfrm>
          <a:prstGeom prst="rect">
            <a:avLst/>
          </a:prstGeom>
        </p:spPr>
      </p:pic>
      <p:sp>
        <p:nvSpPr>
          <p:cNvPr id="15" name="Textfeld 14"/>
          <p:cNvSpPr txBox="1"/>
          <p:nvPr/>
        </p:nvSpPr>
        <p:spPr>
          <a:xfrm>
            <a:off x="431800" y="908720"/>
            <a:ext cx="8460680" cy="1007723"/>
          </a:xfrm>
          <a:prstGeom prst="rect">
            <a:avLst/>
          </a:prstGeom>
          <a:noFill/>
        </p:spPr>
        <p:txBody>
          <a:bodyPr wrap="square" lIns="0" tIns="0" rIns="0" bIns="0" rtlCol="0">
            <a:noAutofit/>
          </a:bodyPr>
          <a:lstStyle/>
          <a:p>
            <a:pPr>
              <a:lnSpc>
                <a:spcPts val="2200"/>
              </a:lnSpc>
            </a:pPr>
            <a:r>
              <a:rPr lang="de-CH" dirty="0" smtClean="0"/>
              <a:t>Schritt 1: Installation des «Word </a:t>
            </a:r>
            <a:r>
              <a:rPr lang="de-CH" dirty="0" err="1" smtClean="0"/>
              <a:t>Assistant</a:t>
            </a:r>
            <a:r>
              <a:rPr lang="de-CH" dirty="0" smtClean="0"/>
              <a:t>» (bisher nur als Beta-Version verfügbar)</a:t>
            </a:r>
            <a:endParaRPr lang="de-CH" dirty="0"/>
          </a:p>
        </p:txBody>
      </p:sp>
      <p:pic>
        <p:nvPicPr>
          <p:cNvPr id="16" name="Grafik 15"/>
          <p:cNvPicPr>
            <a:picLocks noChangeAspect="1"/>
          </p:cNvPicPr>
          <p:nvPr/>
        </p:nvPicPr>
        <p:blipFill>
          <a:blip r:embed="rId3"/>
          <a:stretch>
            <a:fillRect/>
          </a:stretch>
        </p:blipFill>
        <p:spPr>
          <a:xfrm>
            <a:off x="539552" y="4528236"/>
            <a:ext cx="3456384" cy="1749987"/>
          </a:xfrm>
          <a:prstGeom prst="rect">
            <a:avLst/>
          </a:prstGeom>
        </p:spPr>
      </p:pic>
    </p:spTree>
    <p:extLst>
      <p:ext uri="{BB962C8B-B14F-4D97-AF65-F5344CB8AC3E}">
        <p14:creationId xmlns:p14="http://schemas.microsoft.com/office/powerpoint/2010/main" val="1026010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Installation des «Word </a:t>
            </a:r>
            <a:r>
              <a:rPr lang="de-CH" dirty="0" err="1" smtClean="0"/>
              <a:t>Assistant</a:t>
            </a:r>
            <a:r>
              <a:rPr lang="de-CH" dirty="0" smtClean="0"/>
              <a:t>» mit Office-Version der Uni Basel derzeit nicht möglich</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29</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448692" y="1786892"/>
            <a:ext cx="4284216" cy="576064"/>
          </a:xfrm>
          <a:prstGeom prst="rect">
            <a:avLst/>
          </a:prstGeom>
          <a:noFill/>
        </p:spPr>
        <p:txBody>
          <a:bodyPr wrap="square" lIns="0" tIns="0" rIns="0" bIns="0" rtlCol="0">
            <a:noAutofit/>
          </a:bodyPr>
          <a:lstStyle/>
          <a:p>
            <a:pPr>
              <a:lnSpc>
                <a:spcPts val="2200"/>
              </a:lnSpc>
            </a:pP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sp>
        <p:nvSpPr>
          <p:cNvPr id="20" name="Textfeld 19"/>
          <p:cNvSpPr txBox="1"/>
          <p:nvPr/>
        </p:nvSpPr>
        <p:spPr>
          <a:xfrm>
            <a:off x="1331640" y="4797152"/>
            <a:ext cx="914400" cy="914400"/>
          </a:xfrm>
          <a:prstGeom prst="rect">
            <a:avLst/>
          </a:prstGeom>
          <a:noFill/>
        </p:spPr>
        <p:txBody>
          <a:bodyPr wrap="none" lIns="0" tIns="0" rIns="0" bIns="0" rtlCol="0">
            <a:noAutofit/>
          </a:bodyPr>
          <a:lstStyle/>
          <a:p>
            <a:pPr>
              <a:lnSpc>
                <a:spcPts val="2200"/>
              </a:lnSpc>
            </a:pPr>
            <a:endParaRPr lang="de-CH" sz="1200" dirty="0"/>
          </a:p>
        </p:txBody>
      </p:sp>
      <p:sp>
        <p:nvSpPr>
          <p:cNvPr id="11" name="Textfeld 10"/>
          <p:cNvSpPr txBox="1"/>
          <p:nvPr/>
        </p:nvSpPr>
        <p:spPr>
          <a:xfrm>
            <a:off x="4716016" y="1916443"/>
            <a:ext cx="3672408" cy="316963"/>
          </a:xfrm>
          <a:prstGeom prst="rect">
            <a:avLst/>
          </a:prstGeom>
          <a:noFill/>
        </p:spPr>
        <p:txBody>
          <a:bodyPr wrap="square" lIns="0" tIns="0" rIns="0" bIns="0" rtlCol="0">
            <a:noAutofit/>
          </a:bodyPr>
          <a:lstStyle/>
          <a:p>
            <a:pPr>
              <a:lnSpc>
                <a:spcPts val="2200"/>
              </a:lnSpc>
            </a:pPr>
            <a:endParaRPr lang="de-CH" sz="1200" dirty="0"/>
          </a:p>
        </p:txBody>
      </p:sp>
      <p:sp>
        <p:nvSpPr>
          <p:cNvPr id="15" name="Textfeld 14"/>
          <p:cNvSpPr txBox="1"/>
          <p:nvPr/>
        </p:nvSpPr>
        <p:spPr>
          <a:xfrm>
            <a:off x="431800" y="908720"/>
            <a:ext cx="8460680" cy="1007723"/>
          </a:xfrm>
          <a:prstGeom prst="rect">
            <a:avLst/>
          </a:prstGeom>
          <a:noFill/>
        </p:spPr>
        <p:txBody>
          <a:bodyPr wrap="square" lIns="0" tIns="0" rIns="0" bIns="0" rtlCol="0">
            <a:noAutofit/>
          </a:bodyPr>
          <a:lstStyle/>
          <a:p>
            <a:pPr>
              <a:lnSpc>
                <a:spcPts val="2200"/>
              </a:lnSpc>
            </a:pPr>
            <a:endParaRPr lang="de-CH" dirty="0"/>
          </a:p>
        </p:txBody>
      </p:sp>
      <p:pic>
        <p:nvPicPr>
          <p:cNvPr id="3" name="Grafik 2"/>
          <p:cNvPicPr>
            <a:picLocks noChangeAspect="1"/>
          </p:cNvPicPr>
          <p:nvPr/>
        </p:nvPicPr>
        <p:blipFill>
          <a:blip r:embed="rId2"/>
          <a:stretch>
            <a:fillRect/>
          </a:stretch>
        </p:blipFill>
        <p:spPr>
          <a:xfrm>
            <a:off x="440096" y="1268759"/>
            <a:ext cx="2155808" cy="4714343"/>
          </a:xfrm>
          <a:prstGeom prst="rect">
            <a:avLst/>
          </a:prstGeom>
        </p:spPr>
      </p:pic>
      <p:pic>
        <p:nvPicPr>
          <p:cNvPr id="7" name="Grafik 6"/>
          <p:cNvPicPr>
            <a:picLocks noChangeAspect="1"/>
          </p:cNvPicPr>
          <p:nvPr/>
        </p:nvPicPr>
        <p:blipFill>
          <a:blip r:embed="rId3"/>
          <a:stretch>
            <a:fillRect/>
          </a:stretch>
        </p:blipFill>
        <p:spPr>
          <a:xfrm>
            <a:off x="4326428" y="1481382"/>
            <a:ext cx="3038899" cy="1763148"/>
          </a:xfrm>
          <a:prstGeom prst="rect">
            <a:avLst/>
          </a:prstGeom>
        </p:spPr>
      </p:pic>
      <p:cxnSp>
        <p:nvCxnSpPr>
          <p:cNvPr id="9" name="Gerade Verbindung mit Pfeil 8"/>
          <p:cNvCxnSpPr/>
          <p:nvPr/>
        </p:nvCxnSpPr>
        <p:spPr>
          <a:xfrm flipV="1">
            <a:off x="2488278" y="2248844"/>
            <a:ext cx="1846674" cy="2229695"/>
          </a:xfrm>
          <a:prstGeom prst="straightConnector1">
            <a:avLst/>
          </a:prstGeom>
          <a:ln w="19050">
            <a:solidFill>
              <a:srgbClr val="D20537"/>
            </a:solidFill>
            <a:tailEnd type="triangle"/>
          </a:ln>
        </p:spPr>
        <p:style>
          <a:lnRef idx="1">
            <a:schemeClr val="accent2"/>
          </a:lnRef>
          <a:fillRef idx="0">
            <a:schemeClr val="accent2"/>
          </a:fillRef>
          <a:effectRef idx="0">
            <a:schemeClr val="accent2"/>
          </a:effectRef>
          <a:fontRef idx="minor">
            <a:schemeClr val="tx1"/>
          </a:fontRef>
        </p:style>
      </p:cxnSp>
      <p:sp>
        <p:nvSpPr>
          <p:cNvPr id="18" name="Textfeld 17"/>
          <p:cNvSpPr txBox="1"/>
          <p:nvPr/>
        </p:nvSpPr>
        <p:spPr>
          <a:xfrm>
            <a:off x="3344691" y="4684690"/>
            <a:ext cx="4631945" cy="1084242"/>
          </a:xfrm>
          <a:prstGeom prst="rect">
            <a:avLst/>
          </a:prstGeom>
          <a:noFill/>
        </p:spPr>
        <p:txBody>
          <a:bodyPr wrap="square" lIns="0" tIns="0" rIns="0" bIns="0" rtlCol="0">
            <a:noAutofit/>
          </a:bodyPr>
          <a:lstStyle/>
          <a:p>
            <a:pPr>
              <a:lnSpc>
                <a:spcPts val="2200"/>
              </a:lnSpc>
            </a:pPr>
            <a:r>
              <a:rPr lang="de-CH" sz="1200" dirty="0" smtClean="0"/>
              <a:t>Leider ist das Schreiben mit Word für Mac daher momentan noch nicht möglich. Weitere Informationen dazu finden Sie im </a:t>
            </a:r>
            <a:br>
              <a:rPr lang="de-CH" sz="1200" dirty="0" smtClean="0"/>
            </a:br>
            <a:r>
              <a:rPr lang="de-CH" sz="1200" dirty="0" err="1" smtClean="0">
                <a:hlinkClick r:id="rId4"/>
              </a:rPr>
              <a:t>Citavi</a:t>
            </a:r>
            <a:r>
              <a:rPr lang="de-CH" sz="1200" dirty="0" smtClean="0">
                <a:hlinkClick r:id="rId4"/>
              </a:rPr>
              <a:t> Tech Talk</a:t>
            </a:r>
            <a:r>
              <a:rPr lang="de-CH" sz="1200" dirty="0" smtClean="0"/>
              <a:t>.</a:t>
            </a:r>
            <a:endParaRPr lang="de-CH" sz="1200" dirty="0"/>
          </a:p>
        </p:txBody>
      </p:sp>
    </p:spTree>
    <p:extLst>
      <p:ext uri="{BB962C8B-B14F-4D97-AF65-F5344CB8AC3E}">
        <p14:creationId xmlns:p14="http://schemas.microsoft.com/office/powerpoint/2010/main" val="31351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Download von </a:t>
            </a:r>
            <a:r>
              <a:rPr lang="de-CH" dirty="0" err="1" smtClean="0"/>
              <a:t>Citavi</a:t>
            </a:r>
            <a:r>
              <a:rPr lang="de-CH" dirty="0" smtClean="0"/>
              <a:t> aus dem </a:t>
            </a:r>
            <a:r>
              <a:rPr lang="de-CH" dirty="0" err="1" smtClean="0">
                <a:hlinkClick r:id="rId2"/>
              </a:rPr>
              <a:t>Asknet</a:t>
            </a:r>
            <a:r>
              <a:rPr lang="de-CH" dirty="0" smtClean="0">
                <a:hlinkClick r:id="rId2"/>
              </a:rPr>
              <a:t>-Shop</a:t>
            </a:r>
            <a:r>
              <a:rPr lang="de-CH" dirty="0" smtClean="0"/>
              <a:t> der Uni Basel</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3</a:t>
            </a:fld>
            <a:endParaRPr lang="de-CH" dirty="0"/>
          </a:p>
        </p:txBody>
      </p:sp>
      <p:pic>
        <p:nvPicPr>
          <p:cNvPr id="7" name="Inhaltsplatzhalter 6"/>
          <p:cNvPicPr>
            <a:picLocks noGrp="1" noChangeAspect="1"/>
          </p:cNvPicPr>
          <p:nvPr>
            <p:ph idx="1"/>
          </p:nvPr>
        </p:nvPicPr>
        <p:blipFill>
          <a:blip r:embed="rId3"/>
          <a:stretch>
            <a:fillRect/>
          </a:stretch>
        </p:blipFill>
        <p:spPr>
          <a:xfrm>
            <a:off x="431800" y="1700808"/>
            <a:ext cx="8280400" cy="3280912"/>
          </a:xfrm>
          <a:prstGeom prst="rect">
            <a:avLst/>
          </a:prstGeom>
        </p:spPr>
      </p:pic>
    </p:spTree>
    <p:extLst>
      <p:ext uri="{BB962C8B-B14F-4D97-AF65-F5344CB8AC3E}">
        <p14:creationId xmlns:p14="http://schemas.microsoft.com/office/powerpoint/2010/main" val="1654442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Schreiben mit </a:t>
            </a:r>
            <a:r>
              <a:rPr lang="de-CH" dirty="0" err="1" smtClean="0"/>
              <a:t>Citavi</a:t>
            </a:r>
            <a:r>
              <a:rPr lang="de-CH" dirty="0"/>
              <a:t> </a:t>
            </a:r>
            <a:r>
              <a:rPr lang="de-CH" dirty="0" smtClean="0"/>
              <a:t>und </a:t>
            </a:r>
            <a:r>
              <a:rPr lang="de-CH" sz="2000" dirty="0" smtClean="0">
                <a:solidFill>
                  <a:srgbClr val="FF0000"/>
                </a:solidFill>
              </a:rPr>
              <a:t>Word für Windows</a:t>
            </a:r>
            <a:r>
              <a:rPr lang="de-CH" dirty="0" smtClean="0"/>
              <a:t>:</a:t>
            </a:r>
            <a:br>
              <a:rPr lang="de-CH" dirty="0" smtClean="0"/>
            </a:b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30</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431800" y="1484784"/>
            <a:ext cx="4284216" cy="576064"/>
          </a:xfrm>
          <a:prstGeom prst="rect">
            <a:avLst/>
          </a:prstGeom>
          <a:noFill/>
        </p:spPr>
        <p:txBody>
          <a:bodyPr wrap="square" lIns="0" tIns="0" rIns="0" bIns="0" rtlCol="0">
            <a:noAutofit/>
          </a:bodyPr>
          <a:lstStyle/>
          <a:p>
            <a:pPr>
              <a:lnSpc>
                <a:spcPts val="2200"/>
              </a:lnSpc>
            </a:pP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pic>
        <p:nvPicPr>
          <p:cNvPr id="19" name="Grafik 18"/>
          <p:cNvPicPr>
            <a:picLocks noChangeAspect="1"/>
          </p:cNvPicPr>
          <p:nvPr/>
        </p:nvPicPr>
        <p:blipFill>
          <a:blip r:embed="rId2"/>
          <a:stretch>
            <a:fillRect/>
          </a:stretch>
        </p:blipFill>
        <p:spPr>
          <a:xfrm>
            <a:off x="899592" y="4795586"/>
            <a:ext cx="295316" cy="304843"/>
          </a:xfrm>
          <a:prstGeom prst="rect">
            <a:avLst/>
          </a:prstGeom>
        </p:spPr>
      </p:pic>
      <p:sp>
        <p:nvSpPr>
          <p:cNvPr id="20" name="Textfeld 19"/>
          <p:cNvSpPr txBox="1"/>
          <p:nvPr/>
        </p:nvSpPr>
        <p:spPr>
          <a:xfrm>
            <a:off x="1331640" y="4797152"/>
            <a:ext cx="914400" cy="914400"/>
          </a:xfrm>
          <a:prstGeom prst="rect">
            <a:avLst/>
          </a:prstGeom>
          <a:noFill/>
        </p:spPr>
        <p:txBody>
          <a:bodyPr wrap="none" lIns="0" tIns="0" rIns="0" bIns="0" rtlCol="0">
            <a:noAutofit/>
          </a:bodyPr>
          <a:lstStyle/>
          <a:p>
            <a:pPr>
              <a:lnSpc>
                <a:spcPts val="2200"/>
              </a:lnSpc>
            </a:pPr>
            <a:r>
              <a:rPr lang="de-CH" sz="1200" dirty="0" smtClean="0"/>
              <a:t>Symbol für Projektaufgaben</a:t>
            </a:r>
            <a:endParaRPr lang="de-CH" sz="1200" dirty="0"/>
          </a:p>
        </p:txBody>
      </p:sp>
      <p:sp>
        <p:nvSpPr>
          <p:cNvPr id="11" name="Textfeld 10"/>
          <p:cNvSpPr txBox="1"/>
          <p:nvPr/>
        </p:nvSpPr>
        <p:spPr>
          <a:xfrm>
            <a:off x="4716016" y="1916443"/>
            <a:ext cx="3672408" cy="316963"/>
          </a:xfrm>
          <a:prstGeom prst="rect">
            <a:avLst/>
          </a:prstGeom>
          <a:noFill/>
        </p:spPr>
        <p:txBody>
          <a:bodyPr wrap="square" lIns="0" tIns="0" rIns="0" bIns="0" rtlCol="0">
            <a:noAutofit/>
          </a:bodyPr>
          <a:lstStyle/>
          <a:p>
            <a:pPr>
              <a:lnSpc>
                <a:spcPts val="2200"/>
              </a:lnSpc>
            </a:pPr>
            <a:r>
              <a:rPr lang="de-CH" sz="1200" dirty="0" smtClean="0"/>
              <a:t>2. Die Aufgabe zuweisen, mit Deadline, Priorität etc.</a:t>
            </a:r>
            <a:endParaRPr lang="de-CH" sz="1200" dirty="0"/>
          </a:p>
        </p:txBody>
      </p:sp>
      <p:pic>
        <p:nvPicPr>
          <p:cNvPr id="8" name="Grafik 7"/>
          <p:cNvPicPr>
            <a:picLocks noChangeAspect="1"/>
          </p:cNvPicPr>
          <p:nvPr/>
        </p:nvPicPr>
        <p:blipFill>
          <a:blip r:embed="rId3"/>
          <a:stretch>
            <a:fillRect/>
          </a:stretch>
        </p:blipFill>
        <p:spPr>
          <a:xfrm>
            <a:off x="539552" y="1052736"/>
            <a:ext cx="8028892" cy="4752528"/>
          </a:xfrm>
          <a:prstGeom prst="rect">
            <a:avLst/>
          </a:prstGeom>
        </p:spPr>
      </p:pic>
    </p:spTree>
    <p:extLst>
      <p:ext uri="{BB962C8B-B14F-4D97-AF65-F5344CB8AC3E}">
        <p14:creationId xmlns:p14="http://schemas.microsoft.com/office/powerpoint/2010/main" val="4125625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Schreiben mit </a:t>
            </a:r>
            <a:r>
              <a:rPr lang="de-CH" dirty="0" err="1" smtClean="0"/>
              <a:t>Citavi</a:t>
            </a:r>
            <a:r>
              <a:rPr lang="de-CH" dirty="0"/>
              <a:t> </a:t>
            </a:r>
            <a:r>
              <a:rPr lang="de-CH" dirty="0" smtClean="0"/>
              <a:t>und Word - Literaturangaben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31</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431800" y="1484784"/>
            <a:ext cx="4284216" cy="576064"/>
          </a:xfrm>
          <a:prstGeom prst="rect">
            <a:avLst/>
          </a:prstGeom>
          <a:noFill/>
        </p:spPr>
        <p:txBody>
          <a:bodyPr wrap="square" lIns="0" tIns="0" rIns="0" bIns="0" rtlCol="0">
            <a:noAutofit/>
          </a:bodyPr>
          <a:lstStyle/>
          <a:p>
            <a:pPr>
              <a:lnSpc>
                <a:spcPts val="2200"/>
              </a:lnSpc>
            </a:pP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sp>
        <p:nvSpPr>
          <p:cNvPr id="20" name="Textfeld 19"/>
          <p:cNvSpPr txBox="1"/>
          <p:nvPr/>
        </p:nvSpPr>
        <p:spPr>
          <a:xfrm>
            <a:off x="1331640" y="4797152"/>
            <a:ext cx="914400" cy="914400"/>
          </a:xfrm>
          <a:prstGeom prst="rect">
            <a:avLst/>
          </a:prstGeom>
          <a:noFill/>
        </p:spPr>
        <p:txBody>
          <a:bodyPr wrap="none" lIns="0" tIns="0" rIns="0" bIns="0" rtlCol="0">
            <a:noAutofit/>
          </a:bodyPr>
          <a:lstStyle/>
          <a:p>
            <a:pPr>
              <a:lnSpc>
                <a:spcPts val="2200"/>
              </a:lnSpc>
            </a:pPr>
            <a:endParaRPr lang="de-CH" sz="1200" dirty="0"/>
          </a:p>
        </p:txBody>
      </p:sp>
      <p:sp>
        <p:nvSpPr>
          <p:cNvPr id="11" name="Textfeld 10"/>
          <p:cNvSpPr txBox="1"/>
          <p:nvPr/>
        </p:nvSpPr>
        <p:spPr>
          <a:xfrm>
            <a:off x="4716016" y="1916443"/>
            <a:ext cx="3672408" cy="316963"/>
          </a:xfrm>
          <a:prstGeom prst="rect">
            <a:avLst/>
          </a:prstGeom>
          <a:noFill/>
        </p:spPr>
        <p:txBody>
          <a:bodyPr wrap="square" lIns="0" tIns="0" rIns="0" bIns="0" rtlCol="0">
            <a:noAutofit/>
          </a:bodyPr>
          <a:lstStyle/>
          <a:p>
            <a:pPr>
              <a:lnSpc>
                <a:spcPts val="2200"/>
              </a:lnSpc>
            </a:pPr>
            <a:endParaRPr lang="de-CH" sz="1200" dirty="0"/>
          </a:p>
        </p:txBody>
      </p:sp>
      <p:pic>
        <p:nvPicPr>
          <p:cNvPr id="3" name="Grafik 2"/>
          <p:cNvPicPr>
            <a:picLocks noChangeAspect="1"/>
          </p:cNvPicPr>
          <p:nvPr/>
        </p:nvPicPr>
        <p:blipFill>
          <a:blip r:embed="rId2"/>
          <a:stretch>
            <a:fillRect/>
          </a:stretch>
        </p:blipFill>
        <p:spPr>
          <a:xfrm>
            <a:off x="431800" y="1484784"/>
            <a:ext cx="2392252" cy="4772175"/>
          </a:xfrm>
          <a:prstGeom prst="rect">
            <a:avLst/>
          </a:prstGeom>
        </p:spPr>
      </p:pic>
      <p:sp>
        <p:nvSpPr>
          <p:cNvPr id="7" name="Textfeld 6"/>
          <p:cNvSpPr txBox="1"/>
          <p:nvPr/>
        </p:nvSpPr>
        <p:spPr>
          <a:xfrm>
            <a:off x="395536" y="836712"/>
            <a:ext cx="2376264" cy="259491"/>
          </a:xfrm>
          <a:prstGeom prst="rect">
            <a:avLst/>
          </a:prstGeom>
          <a:noFill/>
        </p:spPr>
        <p:txBody>
          <a:bodyPr wrap="square" lIns="0" tIns="0" rIns="0" bIns="0" rtlCol="0">
            <a:noAutofit/>
          </a:bodyPr>
          <a:lstStyle/>
          <a:p>
            <a:r>
              <a:rPr lang="de-CH" sz="1200" dirty="0" smtClean="0"/>
              <a:t>1. Ansicht Spalte Aufgabenbereich:      Tab «Titel»</a:t>
            </a:r>
            <a:endParaRPr lang="de-CH" sz="1200" dirty="0"/>
          </a:p>
        </p:txBody>
      </p:sp>
      <p:pic>
        <p:nvPicPr>
          <p:cNvPr id="14" name="Grafik 13"/>
          <p:cNvPicPr>
            <a:picLocks noChangeAspect="1"/>
          </p:cNvPicPr>
          <p:nvPr/>
        </p:nvPicPr>
        <p:blipFill>
          <a:blip r:embed="rId3"/>
          <a:stretch>
            <a:fillRect/>
          </a:stretch>
        </p:blipFill>
        <p:spPr>
          <a:xfrm>
            <a:off x="3071603" y="1340769"/>
            <a:ext cx="3000794" cy="3240360"/>
          </a:xfrm>
          <a:prstGeom prst="rect">
            <a:avLst/>
          </a:prstGeom>
        </p:spPr>
      </p:pic>
      <p:sp>
        <p:nvSpPr>
          <p:cNvPr id="15" name="Textfeld 14"/>
          <p:cNvSpPr txBox="1"/>
          <p:nvPr/>
        </p:nvSpPr>
        <p:spPr>
          <a:xfrm>
            <a:off x="3059832" y="836712"/>
            <a:ext cx="2880320" cy="305692"/>
          </a:xfrm>
          <a:prstGeom prst="rect">
            <a:avLst/>
          </a:prstGeom>
          <a:noFill/>
        </p:spPr>
        <p:txBody>
          <a:bodyPr wrap="square" lIns="0" tIns="0" rIns="0" bIns="0" rtlCol="0">
            <a:noAutofit/>
          </a:bodyPr>
          <a:lstStyle/>
          <a:p>
            <a:pPr>
              <a:lnSpc>
                <a:spcPts val="2200"/>
              </a:lnSpc>
            </a:pPr>
            <a:r>
              <a:rPr lang="de-CH" sz="1200" dirty="0" smtClean="0"/>
              <a:t>2. Auswahl eines zu zitierenden Titels</a:t>
            </a:r>
            <a:endParaRPr lang="de-CH" sz="1200" dirty="0"/>
          </a:p>
        </p:txBody>
      </p:sp>
      <p:sp>
        <p:nvSpPr>
          <p:cNvPr id="18" name="Textfeld 17"/>
          <p:cNvSpPr txBox="1"/>
          <p:nvPr/>
        </p:nvSpPr>
        <p:spPr>
          <a:xfrm>
            <a:off x="6319948" y="4437112"/>
            <a:ext cx="2392252" cy="576064"/>
          </a:xfrm>
          <a:prstGeom prst="rect">
            <a:avLst/>
          </a:prstGeom>
          <a:noFill/>
        </p:spPr>
        <p:txBody>
          <a:bodyPr wrap="square" lIns="0" tIns="0" rIns="0" bIns="0" rtlCol="0">
            <a:noAutofit/>
          </a:bodyPr>
          <a:lstStyle/>
          <a:p>
            <a:pPr>
              <a:lnSpc>
                <a:spcPts val="2200"/>
              </a:lnSpc>
            </a:pPr>
            <a:r>
              <a:rPr lang="de-CH" sz="1200" dirty="0" smtClean="0"/>
              <a:t>3. Einfügen des Literaturnachweises in den Text:</a:t>
            </a:r>
            <a:endParaRPr lang="de-CH" sz="1200" dirty="0"/>
          </a:p>
        </p:txBody>
      </p:sp>
      <p:pic>
        <p:nvPicPr>
          <p:cNvPr id="21" name="Grafik 20"/>
          <p:cNvPicPr>
            <a:picLocks noChangeAspect="1"/>
          </p:cNvPicPr>
          <p:nvPr/>
        </p:nvPicPr>
        <p:blipFill>
          <a:blip r:embed="rId4"/>
          <a:stretch>
            <a:fillRect/>
          </a:stretch>
        </p:blipFill>
        <p:spPr>
          <a:xfrm>
            <a:off x="3038993" y="5229200"/>
            <a:ext cx="5673207" cy="1080120"/>
          </a:xfrm>
          <a:prstGeom prst="rect">
            <a:avLst/>
          </a:prstGeom>
        </p:spPr>
      </p:pic>
      <p:sp>
        <p:nvSpPr>
          <p:cNvPr id="8" name="Ellipse 7"/>
          <p:cNvSpPr/>
          <p:nvPr/>
        </p:nvSpPr>
        <p:spPr>
          <a:xfrm>
            <a:off x="431800" y="2060848"/>
            <a:ext cx="395784" cy="216024"/>
          </a:xfrm>
          <a:prstGeom prst="ellipse">
            <a:avLst/>
          </a:prstGeom>
          <a:noFill/>
          <a:ln>
            <a:solidFill>
              <a:srgbClr val="D20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Tree>
    <p:extLst>
      <p:ext uri="{BB962C8B-B14F-4D97-AF65-F5344CB8AC3E}">
        <p14:creationId xmlns:p14="http://schemas.microsoft.com/office/powerpoint/2010/main" val="2861763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Schreiben mit </a:t>
            </a:r>
            <a:r>
              <a:rPr lang="de-CH" dirty="0" err="1" smtClean="0"/>
              <a:t>Citavi</a:t>
            </a:r>
            <a:r>
              <a:rPr lang="de-CH" dirty="0"/>
              <a:t> </a:t>
            </a:r>
            <a:r>
              <a:rPr lang="de-CH" dirty="0" smtClean="0"/>
              <a:t>und Word - Wissensmanagement</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32</a:t>
            </a:fld>
            <a:endParaRPr lang="de-CH" dirty="0"/>
          </a:p>
        </p:txBody>
      </p:sp>
      <p:sp>
        <p:nvSpPr>
          <p:cNvPr id="10" name="Textfeld 9"/>
          <p:cNvSpPr txBox="1"/>
          <p:nvPr/>
        </p:nvSpPr>
        <p:spPr>
          <a:xfrm>
            <a:off x="5940152" y="1988840"/>
            <a:ext cx="2448272" cy="3096344"/>
          </a:xfrm>
          <a:prstGeom prst="rect">
            <a:avLst/>
          </a:prstGeom>
          <a:noFill/>
        </p:spPr>
        <p:txBody>
          <a:bodyPr wrap="square" lIns="0" tIns="0" rIns="0" bIns="0" rtlCol="0">
            <a:noAutofit/>
          </a:bodyPr>
          <a:lstStyle/>
          <a:p>
            <a:pPr>
              <a:lnSpc>
                <a:spcPts val="2200"/>
              </a:lnSpc>
            </a:pPr>
            <a:endParaRPr lang="de-CH" dirty="0"/>
          </a:p>
        </p:txBody>
      </p:sp>
      <p:sp>
        <p:nvSpPr>
          <p:cNvPr id="12" name="Textfeld 11"/>
          <p:cNvSpPr txBox="1"/>
          <p:nvPr/>
        </p:nvSpPr>
        <p:spPr>
          <a:xfrm>
            <a:off x="431800" y="1484784"/>
            <a:ext cx="4284216" cy="576064"/>
          </a:xfrm>
          <a:prstGeom prst="rect">
            <a:avLst/>
          </a:prstGeom>
          <a:noFill/>
        </p:spPr>
        <p:txBody>
          <a:bodyPr wrap="square" lIns="0" tIns="0" rIns="0" bIns="0" rtlCol="0">
            <a:noAutofit/>
          </a:bodyPr>
          <a:lstStyle/>
          <a:p>
            <a:pPr>
              <a:lnSpc>
                <a:spcPts val="2200"/>
              </a:lnSpc>
            </a:pPr>
            <a:endParaRPr lang="de-CH" dirty="0"/>
          </a:p>
        </p:txBody>
      </p:sp>
      <p:sp>
        <p:nvSpPr>
          <p:cNvPr id="17" name="Textfeld 16"/>
          <p:cNvSpPr txBox="1"/>
          <p:nvPr/>
        </p:nvSpPr>
        <p:spPr>
          <a:xfrm>
            <a:off x="6761123" y="1988840"/>
            <a:ext cx="1627301" cy="864096"/>
          </a:xfrm>
          <a:prstGeom prst="rect">
            <a:avLst/>
          </a:prstGeom>
          <a:noFill/>
        </p:spPr>
        <p:txBody>
          <a:bodyPr wrap="square" lIns="0" tIns="0" rIns="0" bIns="0" rtlCol="0">
            <a:noAutofit/>
          </a:bodyPr>
          <a:lstStyle/>
          <a:p>
            <a:pPr>
              <a:lnSpc>
                <a:spcPts val="2200"/>
              </a:lnSpc>
            </a:pPr>
            <a:endParaRPr lang="de-CH" sz="1200" dirty="0"/>
          </a:p>
        </p:txBody>
      </p:sp>
      <p:sp>
        <p:nvSpPr>
          <p:cNvPr id="20" name="Textfeld 19"/>
          <p:cNvSpPr txBox="1"/>
          <p:nvPr/>
        </p:nvSpPr>
        <p:spPr>
          <a:xfrm>
            <a:off x="1331640" y="4797152"/>
            <a:ext cx="914400" cy="914400"/>
          </a:xfrm>
          <a:prstGeom prst="rect">
            <a:avLst/>
          </a:prstGeom>
          <a:noFill/>
        </p:spPr>
        <p:txBody>
          <a:bodyPr wrap="none" lIns="0" tIns="0" rIns="0" bIns="0" rtlCol="0">
            <a:noAutofit/>
          </a:bodyPr>
          <a:lstStyle/>
          <a:p>
            <a:pPr>
              <a:lnSpc>
                <a:spcPts val="2200"/>
              </a:lnSpc>
            </a:pPr>
            <a:endParaRPr lang="de-CH" sz="1200" dirty="0"/>
          </a:p>
        </p:txBody>
      </p:sp>
      <p:sp>
        <p:nvSpPr>
          <p:cNvPr id="11" name="Textfeld 10"/>
          <p:cNvSpPr txBox="1"/>
          <p:nvPr/>
        </p:nvSpPr>
        <p:spPr>
          <a:xfrm>
            <a:off x="4716016" y="1916443"/>
            <a:ext cx="3672408" cy="316963"/>
          </a:xfrm>
          <a:prstGeom prst="rect">
            <a:avLst/>
          </a:prstGeom>
          <a:noFill/>
        </p:spPr>
        <p:txBody>
          <a:bodyPr wrap="square" lIns="0" tIns="0" rIns="0" bIns="0" rtlCol="0">
            <a:noAutofit/>
          </a:bodyPr>
          <a:lstStyle/>
          <a:p>
            <a:pPr>
              <a:lnSpc>
                <a:spcPts val="2200"/>
              </a:lnSpc>
            </a:pPr>
            <a:endParaRPr lang="de-CH" sz="1200" dirty="0"/>
          </a:p>
        </p:txBody>
      </p:sp>
      <p:sp>
        <p:nvSpPr>
          <p:cNvPr id="7" name="Textfeld 6"/>
          <p:cNvSpPr txBox="1"/>
          <p:nvPr/>
        </p:nvSpPr>
        <p:spPr>
          <a:xfrm>
            <a:off x="395536" y="836712"/>
            <a:ext cx="2376264" cy="432048"/>
          </a:xfrm>
          <a:prstGeom prst="rect">
            <a:avLst/>
          </a:prstGeom>
          <a:noFill/>
        </p:spPr>
        <p:txBody>
          <a:bodyPr wrap="square" lIns="0" tIns="0" rIns="0" bIns="0" rtlCol="0">
            <a:noAutofit/>
          </a:bodyPr>
          <a:lstStyle/>
          <a:p>
            <a:r>
              <a:rPr lang="de-CH" sz="1200" dirty="0" smtClean="0"/>
              <a:t>1. Ansicht Spalte Aufgabenbereich:      Tab «Wissen»</a:t>
            </a:r>
            <a:endParaRPr lang="de-CH" sz="1200" dirty="0"/>
          </a:p>
        </p:txBody>
      </p:sp>
      <p:sp>
        <p:nvSpPr>
          <p:cNvPr id="15" name="Textfeld 14"/>
          <p:cNvSpPr txBox="1"/>
          <p:nvPr/>
        </p:nvSpPr>
        <p:spPr>
          <a:xfrm>
            <a:off x="3059832" y="836712"/>
            <a:ext cx="2880320" cy="305692"/>
          </a:xfrm>
          <a:prstGeom prst="rect">
            <a:avLst/>
          </a:prstGeom>
          <a:noFill/>
        </p:spPr>
        <p:txBody>
          <a:bodyPr wrap="square" lIns="0" tIns="0" rIns="0" bIns="0" rtlCol="0">
            <a:noAutofit/>
          </a:bodyPr>
          <a:lstStyle/>
          <a:p>
            <a:pPr>
              <a:lnSpc>
                <a:spcPts val="2200"/>
              </a:lnSpc>
            </a:pPr>
            <a:r>
              <a:rPr lang="de-CH" sz="1200" dirty="0" smtClean="0"/>
              <a:t>2. Auswahl eines Wissenselements</a:t>
            </a:r>
            <a:endParaRPr lang="de-CH" sz="1200" dirty="0"/>
          </a:p>
        </p:txBody>
      </p:sp>
      <p:sp>
        <p:nvSpPr>
          <p:cNvPr id="18" name="Textfeld 17"/>
          <p:cNvSpPr txBox="1"/>
          <p:nvPr/>
        </p:nvSpPr>
        <p:spPr>
          <a:xfrm>
            <a:off x="3203848" y="4437112"/>
            <a:ext cx="5508352" cy="511505"/>
          </a:xfrm>
          <a:prstGeom prst="rect">
            <a:avLst/>
          </a:prstGeom>
          <a:noFill/>
        </p:spPr>
        <p:txBody>
          <a:bodyPr wrap="square" lIns="0" tIns="0" rIns="0" bIns="0" rtlCol="0">
            <a:noAutofit/>
          </a:bodyPr>
          <a:lstStyle/>
          <a:p>
            <a:pPr>
              <a:lnSpc>
                <a:spcPts val="2200"/>
              </a:lnSpc>
            </a:pPr>
            <a:r>
              <a:rPr lang="de-CH" sz="1200" dirty="0" smtClean="0"/>
              <a:t>3. Einfügen des Wissenselements, hier bspw. eines direkten Zitats in den Text:</a:t>
            </a:r>
            <a:endParaRPr lang="de-CH" sz="1200" dirty="0"/>
          </a:p>
        </p:txBody>
      </p:sp>
      <p:pic>
        <p:nvPicPr>
          <p:cNvPr id="9" name="Grafik 8"/>
          <p:cNvPicPr>
            <a:picLocks noChangeAspect="1"/>
          </p:cNvPicPr>
          <p:nvPr/>
        </p:nvPicPr>
        <p:blipFill>
          <a:blip r:embed="rId2"/>
          <a:stretch>
            <a:fillRect/>
          </a:stretch>
        </p:blipFill>
        <p:spPr>
          <a:xfrm>
            <a:off x="440136" y="1484784"/>
            <a:ext cx="2150664" cy="4502143"/>
          </a:xfrm>
          <a:prstGeom prst="rect">
            <a:avLst/>
          </a:prstGeom>
        </p:spPr>
      </p:pic>
      <p:sp>
        <p:nvSpPr>
          <p:cNvPr id="19" name="Ellipse 18"/>
          <p:cNvSpPr/>
          <p:nvPr/>
        </p:nvSpPr>
        <p:spPr>
          <a:xfrm>
            <a:off x="755576" y="1988839"/>
            <a:ext cx="395784" cy="216024"/>
          </a:xfrm>
          <a:prstGeom prst="ellipse">
            <a:avLst/>
          </a:prstGeom>
          <a:noFill/>
          <a:ln>
            <a:solidFill>
              <a:srgbClr val="D20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pic>
        <p:nvPicPr>
          <p:cNvPr id="13" name="Grafik 12"/>
          <p:cNvPicPr>
            <a:picLocks noChangeAspect="1"/>
          </p:cNvPicPr>
          <p:nvPr/>
        </p:nvPicPr>
        <p:blipFill>
          <a:blip r:embed="rId3"/>
          <a:stretch>
            <a:fillRect/>
          </a:stretch>
        </p:blipFill>
        <p:spPr>
          <a:xfrm>
            <a:off x="3076119" y="1326928"/>
            <a:ext cx="3210373" cy="2181529"/>
          </a:xfrm>
          <a:prstGeom prst="rect">
            <a:avLst/>
          </a:prstGeom>
        </p:spPr>
      </p:pic>
      <p:pic>
        <p:nvPicPr>
          <p:cNvPr id="16" name="Grafik 15"/>
          <p:cNvPicPr>
            <a:picLocks noChangeAspect="1"/>
          </p:cNvPicPr>
          <p:nvPr/>
        </p:nvPicPr>
        <p:blipFill>
          <a:blip r:embed="rId4"/>
          <a:stretch>
            <a:fillRect/>
          </a:stretch>
        </p:blipFill>
        <p:spPr>
          <a:xfrm>
            <a:off x="3077626" y="4827149"/>
            <a:ext cx="5112568" cy="1288695"/>
          </a:xfrm>
          <a:prstGeom prst="rect">
            <a:avLst/>
          </a:prstGeom>
        </p:spPr>
      </p:pic>
    </p:spTree>
    <p:extLst>
      <p:ext uri="{BB962C8B-B14F-4D97-AF65-F5344CB8AC3E}">
        <p14:creationId xmlns:p14="http://schemas.microsoft.com/office/powerpoint/2010/main" val="3645005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Kontakt:</a:t>
            </a:r>
            <a:br>
              <a:rPr lang="de-CH" dirty="0" smtClean="0"/>
            </a:br>
            <a:r>
              <a:rPr lang="de-CH" dirty="0" smtClean="0"/>
              <a:t/>
            </a:r>
            <a:br>
              <a:rPr lang="de-CH" dirty="0" smtClean="0"/>
            </a:br>
            <a:r>
              <a:rPr lang="de-CH" dirty="0" smtClean="0"/>
              <a:t>Cornelia Eitel</a:t>
            </a:r>
            <a:br>
              <a:rPr lang="de-CH" dirty="0" smtClean="0"/>
            </a:br>
            <a:r>
              <a:rPr lang="de-CH" dirty="0" smtClean="0"/>
              <a:t>Tel. 061 207 30 69</a:t>
            </a:r>
            <a:br>
              <a:rPr lang="de-CH" dirty="0" smtClean="0"/>
            </a:br>
            <a:r>
              <a:rPr lang="de-CH" dirty="0" smtClean="0"/>
              <a:t>Mail: cornelia.eitel@unibas.ch</a:t>
            </a:r>
            <a:endParaRPr lang="de-CH" b="0" dirty="0"/>
          </a:p>
        </p:txBody>
      </p:sp>
    </p:spTree>
    <p:extLst>
      <p:ext uri="{BB962C8B-B14F-4D97-AF65-F5344CB8AC3E}">
        <p14:creationId xmlns:p14="http://schemas.microsoft.com/office/powerpoint/2010/main" val="6927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Download von </a:t>
            </a:r>
            <a:r>
              <a:rPr lang="de-CH" dirty="0" err="1" smtClean="0"/>
              <a:t>Citavi</a:t>
            </a:r>
            <a:r>
              <a:rPr lang="de-CH" dirty="0" smtClean="0"/>
              <a:t> aus dem </a:t>
            </a:r>
            <a:r>
              <a:rPr lang="de-CH" dirty="0" err="1" smtClean="0">
                <a:hlinkClick r:id="rId2"/>
              </a:rPr>
              <a:t>Asknet</a:t>
            </a:r>
            <a:r>
              <a:rPr lang="de-CH" dirty="0" smtClean="0">
                <a:hlinkClick r:id="rId2"/>
              </a:rPr>
              <a:t>-Shop</a:t>
            </a:r>
            <a:r>
              <a:rPr lang="de-CH" dirty="0" smtClean="0"/>
              <a:t> der Uni Basel</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4</a:t>
            </a:fld>
            <a:endParaRPr lang="de-CH" dirty="0"/>
          </a:p>
        </p:txBody>
      </p:sp>
      <p:pic>
        <p:nvPicPr>
          <p:cNvPr id="8" name="Inhaltsplatzhalter 7"/>
          <p:cNvPicPr>
            <a:picLocks noGrp="1" noChangeAspect="1"/>
          </p:cNvPicPr>
          <p:nvPr>
            <p:ph idx="1"/>
          </p:nvPr>
        </p:nvPicPr>
        <p:blipFill>
          <a:blip r:embed="rId3"/>
          <a:stretch>
            <a:fillRect/>
          </a:stretch>
        </p:blipFill>
        <p:spPr>
          <a:xfrm>
            <a:off x="1025441" y="1520825"/>
            <a:ext cx="7093118" cy="4716463"/>
          </a:xfrm>
          <a:prstGeom prst="rect">
            <a:avLst/>
          </a:prstGeom>
        </p:spPr>
      </p:pic>
      <p:cxnSp>
        <p:nvCxnSpPr>
          <p:cNvPr id="7" name="Gerade Verbindung mit Pfeil 6"/>
          <p:cNvCxnSpPr/>
          <p:nvPr/>
        </p:nvCxnSpPr>
        <p:spPr>
          <a:xfrm flipH="1" flipV="1">
            <a:off x="5148064" y="2132856"/>
            <a:ext cx="1656184" cy="144016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96450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Download von </a:t>
            </a:r>
            <a:r>
              <a:rPr lang="de-CH" dirty="0" err="1" smtClean="0"/>
              <a:t>Citavi</a:t>
            </a:r>
            <a:r>
              <a:rPr lang="de-CH" dirty="0" smtClean="0"/>
              <a:t> aus dem </a:t>
            </a:r>
            <a:r>
              <a:rPr lang="de-CH" dirty="0" err="1" smtClean="0">
                <a:hlinkClick r:id="rId2"/>
              </a:rPr>
              <a:t>Asknet</a:t>
            </a:r>
            <a:r>
              <a:rPr lang="de-CH" dirty="0" smtClean="0">
                <a:hlinkClick r:id="rId2"/>
              </a:rPr>
              <a:t>-Shop</a:t>
            </a:r>
            <a:r>
              <a:rPr lang="de-CH" dirty="0" smtClean="0"/>
              <a:t> der Uni Basel</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5</a:t>
            </a:fld>
            <a:endParaRPr lang="de-CH" dirty="0"/>
          </a:p>
        </p:txBody>
      </p:sp>
      <p:pic>
        <p:nvPicPr>
          <p:cNvPr id="10" name="Inhaltsplatzhalter 9"/>
          <p:cNvPicPr>
            <a:picLocks noGrp="1" noChangeAspect="1"/>
          </p:cNvPicPr>
          <p:nvPr>
            <p:ph idx="1"/>
          </p:nvPr>
        </p:nvPicPr>
        <p:blipFill>
          <a:blip r:embed="rId3"/>
          <a:stretch>
            <a:fillRect/>
          </a:stretch>
        </p:blipFill>
        <p:spPr>
          <a:xfrm>
            <a:off x="456676" y="1628800"/>
            <a:ext cx="7931748" cy="3277846"/>
          </a:xfrm>
          <a:prstGeom prst="rect">
            <a:avLst/>
          </a:prstGeom>
        </p:spPr>
      </p:pic>
    </p:spTree>
    <p:extLst>
      <p:ext uri="{BB962C8B-B14F-4D97-AF65-F5344CB8AC3E}">
        <p14:creationId xmlns:p14="http://schemas.microsoft.com/office/powerpoint/2010/main" val="351207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Anzeige der Lizenzen im </a:t>
            </a:r>
            <a:r>
              <a:rPr lang="de-CH" dirty="0" err="1" smtClean="0"/>
              <a:t>Citavi</a:t>
            </a:r>
            <a:r>
              <a:rPr lang="de-CH" dirty="0" smtClean="0"/>
              <a:t>-Account unter «Profile»</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6</a:t>
            </a:fld>
            <a:endParaRPr lang="de-CH" dirty="0"/>
          </a:p>
        </p:txBody>
      </p:sp>
      <p:sp>
        <p:nvSpPr>
          <p:cNvPr id="3" name="Inhaltsplatzhalter 2"/>
          <p:cNvSpPr>
            <a:spLocks noGrp="1"/>
          </p:cNvSpPr>
          <p:nvPr>
            <p:ph idx="1"/>
          </p:nvPr>
        </p:nvSpPr>
        <p:spPr/>
        <p:txBody>
          <a:bodyPr/>
          <a:lstStyle/>
          <a:p>
            <a:endParaRPr lang="de-CH"/>
          </a:p>
        </p:txBody>
      </p:sp>
      <p:pic>
        <p:nvPicPr>
          <p:cNvPr id="7" name="Grafik 6"/>
          <p:cNvPicPr>
            <a:picLocks noChangeAspect="1"/>
          </p:cNvPicPr>
          <p:nvPr/>
        </p:nvPicPr>
        <p:blipFill>
          <a:blip r:embed="rId2"/>
          <a:stretch>
            <a:fillRect/>
          </a:stretch>
        </p:blipFill>
        <p:spPr>
          <a:xfrm>
            <a:off x="431801" y="1436568"/>
            <a:ext cx="8028632" cy="3648616"/>
          </a:xfrm>
          <a:prstGeom prst="rect">
            <a:avLst/>
          </a:prstGeom>
        </p:spPr>
      </p:pic>
    </p:spTree>
    <p:extLst>
      <p:ext uri="{BB962C8B-B14F-4D97-AF65-F5344CB8AC3E}">
        <p14:creationId xmlns:p14="http://schemas.microsoft.com/office/powerpoint/2010/main" val="2972588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Citavi</a:t>
            </a:r>
            <a:r>
              <a:rPr lang="de-CH" dirty="0" smtClean="0"/>
              <a:t> – Campuslizenz der Uni Basel für Desktop und Web-Version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7</a:t>
            </a:fld>
            <a:endParaRPr lang="de-CH" dirty="0"/>
          </a:p>
        </p:txBody>
      </p:sp>
      <p:pic>
        <p:nvPicPr>
          <p:cNvPr id="8" name="Inhaltsplatzhalter 7"/>
          <p:cNvPicPr>
            <a:picLocks noGrp="1" noChangeAspect="1"/>
          </p:cNvPicPr>
          <p:nvPr>
            <p:ph idx="1"/>
          </p:nvPr>
        </p:nvPicPr>
        <p:blipFill>
          <a:blip r:embed="rId2"/>
          <a:stretch>
            <a:fillRect/>
          </a:stretch>
        </p:blipFill>
        <p:spPr>
          <a:xfrm>
            <a:off x="827584" y="1484783"/>
            <a:ext cx="7128792" cy="4752505"/>
          </a:xfrm>
          <a:prstGeom prst="rect">
            <a:avLst/>
          </a:prstGeom>
        </p:spPr>
      </p:pic>
    </p:spTree>
    <p:extLst>
      <p:ext uri="{BB962C8B-B14F-4D97-AF65-F5344CB8AC3E}">
        <p14:creationId xmlns:p14="http://schemas.microsoft.com/office/powerpoint/2010/main" val="1647626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Desktop-Version – lokale und Cloud-Projekte</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8</a:t>
            </a:fld>
            <a:endParaRPr lang="de-CH" dirty="0"/>
          </a:p>
        </p:txBody>
      </p:sp>
      <p:pic>
        <p:nvPicPr>
          <p:cNvPr id="10" name="Inhaltsplatzhalter 9"/>
          <p:cNvPicPr>
            <a:picLocks noGrp="1" noChangeAspect="1"/>
          </p:cNvPicPr>
          <p:nvPr>
            <p:ph idx="1"/>
          </p:nvPr>
        </p:nvPicPr>
        <p:blipFill>
          <a:blip r:embed="rId2"/>
          <a:stretch>
            <a:fillRect/>
          </a:stretch>
        </p:blipFill>
        <p:spPr>
          <a:xfrm>
            <a:off x="466380" y="1417029"/>
            <a:ext cx="3924176" cy="4716463"/>
          </a:xfrm>
          <a:prstGeom prst="rect">
            <a:avLst/>
          </a:prstGeom>
        </p:spPr>
      </p:pic>
      <p:pic>
        <p:nvPicPr>
          <p:cNvPr id="11" name="Grafik 10"/>
          <p:cNvPicPr>
            <a:picLocks noChangeAspect="1"/>
          </p:cNvPicPr>
          <p:nvPr/>
        </p:nvPicPr>
        <p:blipFill>
          <a:blip r:embed="rId3"/>
          <a:stretch>
            <a:fillRect/>
          </a:stretch>
        </p:blipFill>
        <p:spPr>
          <a:xfrm>
            <a:off x="4359794" y="1484785"/>
            <a:ext cx="4032448" cy="4392488"/>
          </a:xfrm>
          <a:prstGeom prst="rect">
            <a:avLst/>
          </a:prstGeom>
        </p:spPr>
      </p:pic>
      <p:sp>
        <p:nvSpPr>
          <p:cNvPr id="12" name="Ellipse 11"/>
          <p:cNvSpPr/>
          <p:nvPr/>
        </p:nvSpPr>
        <p:spPr>
          <a:xfrm>
            <a:off x="6732240" y="1781200"/>
            <a:ext cx="1152128" cy="50405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sp>
        <p:nvSpPr>
          <p:cNvPr id="13" name="Ellipse 12"/>
          <p:cNvSpPr/>
          <p:nvPr/>
        </p:nvSpPr>
        <p:spPr>
          <a:xfrm>
            <a:off x="971240" y="1700808"/>
            <a:ext cx="1080120" cy="42366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smtClean="0"/>
          </a:p>
        </p:txBody>
      </p:sp>
      <p:cxnSp>
        <p:nvCxnSpPr>
          <p:cNvPr id="17" name="Gerade Verbindung mit Pfeil 16"/>
          <p:cNvCxnSpPr/>
          <p:nvPr/>
        </p:nvCxnSpPr>
        <p:spPr>
          <a:xfrm flipH="1">
            <a:off x="827584" y="1988840"/>
            <a:ext cx="143656" cy="21602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4932040" y="2204864"/>
            <a:ext cx="1872208" cy="8039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92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04813"/>
            <a:ext cx="8280400" cy="1043964"/>
          </a:xfrm>
        </p:spPr>
        <p:txBody>
          <a:bodyPr/>
          <a:lstStyle/>
          <a:p>
            <a:r>
              <a:rPr lang="de-CH" dirty="0" smtClean="0"/>
              <a:t>Web-Version – </a:t>
            </a:r>
            <a:br>
              <a:rPr lang="de-CH" dirty="0" smtClean="0"/>
            </a:br>
            <a:r>
              <a:rPr lang="de-CH" dirty="0" smtClean="0"/>
              <a:t>keine lokale Installation mehr nötig, kann daher auch mit Mac und Linux verwendet werden</a:t>
            </a:r>
            <a:endParaRPr lang="de-CH" dirty="0"/>
          </a:p>
        </p:txBody>
      </p:sp>
      <p:sp>
        <p:nvSpPr>
          <p:cNvPr id="4" name="Datumsplatzhalter 3"/>
          <p:cNvSpPr>
            <a:spLocks noGrp="1"/>
          </p:cNvSpPr>
          <p:nvPr>
            <p:ph type="dt" sz="half" idx="10"/>
          </p:nvPr>
        </p:nvSpPr>
        <p:spPr/>
        <p:txBody>
          <a:bodyPr/>
          <a:lstStyle/>
          <a:p>
            <a:r>
              <a:rPr lang="de-DE" smtClean="0"/>
              <a:t>Cornelia Eitel - 24.08.2022</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9</a:t>
            </a:fld>
            <a:endParaRPr lang="de-CH" dirty="0"/>
          </a:p>
        </p:txBody>
      </p:sp>
      <p:sp>
        <p:nvSpPr>
          <p:cNvPr id="15" name="Textfeld 14"/>
          <p:cNvSpPr txBox="1"/>
          <p:nvPr/>
        </p:nvSpPr>
        <p:spPr>
          <a:xfrm>
            <a:off x="611560" y="1340768"/>
            <a:ext cx="3312368" cy="216024"/>
          </a:xfrm>
          <a:prstGeom prst="rect">
            <a:avLst/>
          </a:prstGeom>
          <a:noFill/>
        </p:spPr>
        <p:txBody>
          <a:bodyPr wrap="square" lIns="0" tIns="0" rIns="0" bIns="0" rtlCol="0">
            <a:noAutofit/>
          </a:bodyPr>
          <a:lstStyle/>
          <a:p>
            <a:pPr>
              <a:lnSpc>
                <a:spcPts val="2200"/>
              </a:lnSpc>
            </a:pPr>
            <a:r>
              <a:rPr lang="de-CH" dirty="0" smtClean="0"/>
              <a:t/>
            </a:r>
            <a:br>
              <a:rPr lang="de-CH" dirty="0" smtClean="0"/>
            </a:br>
            <a:r>
              <a:rPr lang="de-CH" dirty="0" smtClean="0"/>
              <a:t/>
            </a:r>
            <a:br>
              <a:rPr lang="de-CH" dirty="0" smtClean="0"/>
            </a:br>
            <a:endParaRPr lang="de-CH" dirty="0"/>
          </a:p>
        </p:txBody>
      </p:sp>
      <p:sp>
        <p:nvSpPr>
          <p:cNvPr id="16" name="Textfeld 15"/>
          <p:cNvSpPr txBox="1"/>
          <p:nvPr/>
        </p:nvSpPr>
        <p:spPr>
          <a:xfrm>
            <a:off x="431800" y="1736810"/>
            <a:ext cx="7488312" cy="1836205"/>
          </a:xfrm>
          <a:prstGeom prst="rect">
            <a:avLst/>
          </a:prstGeom>
          <a:noFill/>
        </p:spPr>
        <p:txBody>
          <a:bodyPr wrap="square" lIns="0" tIns="0" rIns="0" bIns="0" rtlCol="0">
            <a:noAutofit/>
          </a:bodyPr>
          <a:lstStyle/>
          <a:p>
            <a:pPr>
              <a:lnSpc>
                <a:spcPts val="2200"/>
              </a:lnSpc>
            </a:pPr>
            <a:r>
              <a:rPr lang="de-CH" b="1" dirty="0" smtClean="0"/>
              <a:t>Zugangsoption 1:</a:t>
            </a:r>
            <a:r>
              <a:rPr lang="de-CH" dirty="0" smtClean="0"/>
              <a:t/>
            </a:r>
            <a:br>
              <a:rPr lang="de-CH" dirty="0" smtClean="0"/>
            </a:br>
            <a:r>
              <a:rPr lang="de-CH" dirty="0" smtClean="0"/>
              <a:t/>
            </a:r>
            <a:br>
              <a:rPr lang="de-CH" dirty="0" smtClean="0"/>
            </a:br>
            <a:r>
              <a:rPr lang="de-CH" dirty="0" smtClean="0"/>
              <a:t>Aus dem geöffneten Desktop-Programm über das Konto-Icon (</a:t>
            </a:r>
            <a:r>
              <a:rPr lang="de-CH" dirty="0" smtClean="0">
                <a:solidFill>
                  <a:srgbClr val="FF0000"/>
                </a:solidFill>
              </a:rPr>
              <a:t>1.</a:t>
            </a:r>
            <a:r>
              <a:rPr lang="de-CH" dirty="0" smtClean="0"/>
              <a:t>) /</a:t>
            </a:r>
          </a:p>
          <a:p>
            <a:pPr>
              <a:lnSpc>
                <a:spcPts val="2200"/>
              </a:lnSpc>
            </a:pPr>
            <a:r>
              <a:rPr lang="de-CH" dirty="0"/>
              <a:t> </a:t>
            </a:r>
            <a:r>
              <a:rPr lang="de-CH" dirty="0" smtClean="0"/>
              <a:t>«Account im Web öffnen» (</a:t>
            </a:r>
            <a:r>
              <a:rPr lang="de-CH" dirty="0" smtClean="0">
                <a:solidFill>
                  <a:srgbClr val="FF0000"/>
                </a:solidFill>
              </a:rPr>
              <a:t>2.</a:t>
            </a:r>
            <a:r>
              <a:rPr lang="de-CH" dirty="0" smtClean="0"/>
              <a:t>)</a:t>
            </a:r>
            <a:endParaRPr lang="de-CH" dirty="0"/>
          </a:p>
        </p:txBody>
      </p:sp>
      <p:sp>
        <p:nvSpPr>
          <p:cNvPr id="18" name="Textfeld 17"/>
          <p:cNvSpPr txBox="1"/>
          <p:nvPr/>
        </p:nvSpPr>
        <p:spPr>
          <a:xfrm>
            <a:off x="5580112" y="3861048"/>
            <a:ext cx="504056" cy="504056"/>
          </a:xfrm>
          <a:prstGeom prst="rect">
            <a:avLst/>
          </a:prstGeom>
          <a:noFill/>
        </p:spPr>
        <p:txBody>
          <a:bodyPr wrap="square" lIns="0" tIns="0" rIns="0" bIns="0" rtlCol="0">
            <a:noAutofit/>
          </a:bodyPr>
          <a:lstStyle/>
          <a:p>
            <a:pPr>
              <a:lnSpc>
                <a:spcPts val="2200"/>
              </a:lnSpc>
            </a:pPr>
            <a:r>
              <a:rPr lang="de-CH" sz="2400" dirty="0" smtClean="0">
                <a:solidFill>
                  <a:srgbClr val="FF0000"/>
                </a:solidFill>
              </a:rPr>
              <a:t>1.</a:t>
            </a:r>
            <a:endParaRPr lang="de-CH" sz="2400" dirty="0">
              <a:solidFill>
                <a:srgbClr val="FF0000"/>
              </a:solidFill>
            </a:endParaRPr>
          </a:p>
        </p:txBody>
      </p:sp>
      <p:sp>
        <p:nvSpPr>
          <p:cNvPr id="24" name="Textfeld 23"/>
          <p:cNvSpPr txBox="1"/>
          <p:nvPr/>
        </p:nvSpPr>
        <p:spPr>
          <a:xfrm>
            <a:off x="5652120" y="4843860"/>
            <a:ext cx="617663" cy="516347"/>
          </a:xfrm>
          <a:prstGeom prst="rect">
            <a:avLst/>
          </a:prstGeom>
          <a:noFill/>
        </p:spPr>
        <p:txBody>
          <a:bodyPr wrap="square" lIns="0" tIns="0" rIns="0" bIns="0" rtlCol="0">
            <a:noAutofit/>
          </a:bodyPr>
          <a:lstStyle/>
          <a:p>
            <a:pPr>
              <a:lnSpc>
                <a:spcPts val="2200"/>
              </a:lnSpc>
            </a:pPr>
            <a:r>
              <a:rPr lang="de-CH" sz="2400" dirty="0" smtClean="0">
                <a:solidFill>
                  <a:srgbClr val="FF0000"/>
                </a:solidFill>
              </a:rPr>
              <a:t>2. </a:t>
            </a:r>
            <a:endParaRPr lang="de-CH" sz="2400" dirty="0">
              <a:solidFill>
                <a:srgbClr val="FF0000"/>
              </a:solidFill>
            </a:endParaRPr>
          </a:p>
        </p:txBody>
      </p:sp>
      <p:pic>
        <p:nvPicPr>
          <p:cNvPr id="27" name="Grafik 26"/>
          <p:cNvPicPr>
            <a:picLocks noChangeAspect="1"/>
          </p:cNvPicPr>
          <p:nvPr/>
        </p:nvPicPr>
        <p:blipFill>
          <a:blip r:embed="rId2"/>
          <a:stretch>
            <a:fillRect/>
          </a:stretch>
        </p:blipFill>
        <p:spPr>
          <a:xfrm>
            <a:off x="251520" y="3635393"/>
            <a:ext cx="4477375" cy="1524213"/>
          </a:xfrm>
          <a:prstGeom prst="rect">
            <a:avLst/>
          </a:prstGeom>
        </p:spPr>
      </p:pic>
      <p:cxnSp>
        <p:nvCxnSpPr>
          <p:cNvPr id="30" name="Gerade Verbindung mit Pfeil 29"/>
          <p:cNvCxnSpPr/>
          <p:nvPr/>
        </p:nvCxnSpPr>
        <p:spPr>
          <a:xfrm flipH="1" flipV="1">
            <a:off x="3779912" y="4699846"/>
            <a:ext cx="1656184" cy="241322"/>
          </a:xfrm>
          <a:prstGeom prst="straightConnector1">
            <a:avLst/>
          </a:prstGeom>
          <a:ln w="190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35" name="Gerade Verbindung mit Pfeil 34"/>
          <p:cNvCxnSpPr/>
          <p:nvPr/>
        </p:nvCxnSpPr>
        <p:spPr>
          <a:xfrm flipH="1">
            <a:off x="4572000" y="3969511"/>
            <a:ext cx="792089" cy="143565"/>
          </a:xfrm>
          <a:prstGeom prst="straightConnector1">
            <a:avLst/>
          </a:prstGeom>
          <a:ln w="19050">
            <a:solidFill>
              <a:srgbClr val="FF0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789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Uni Basel">
      <a:dk1>
        <a:srgbClr val="000000"/>
      </a:dk1>
      <a:lt1>
        <a:srgbClr val="FFFFFF"/>
      </a:lt1>
      <a:dk2>
        <a:srgbClr val="006E6E"/>
      </a:dk2>
      <a:lt2>
        <a:srgbClr val="BEC3C8"/>
      </a:lt2>
      <a:accent1>
        <a:srgbClr val="A5D7D2"/>
      </a:accent1>
      <a:accent2>
        <a:srgbClr val="1EA5A5"/>
      </a:accent2>
      <a:accent3>
        <a:srgbClr val="2D373C"/>
      </a:accent3>
      <a:accent4>
        <a:srgbClr val="8C9196"/>
      </a:accent4>
      <a:accent5>
        <a:srgbClr val="D20537"/>
      </a:accent5>
      <a:accent6>
        <a:srgbClr val="EB829B"/>
      </a:accent6>
      <a:hlink>
        <a:srgbClr val="000000"/>
      </a:hlink>
      <a:folHlink>
        <a:srgbClr val="000000"/>
      </a:folHlink>
    </a:clrScheme>
    <a:fontScheme name="Uni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200"/>
          </a:lnSpc>
          <a:defRPr dirty="0"/>
        </a:defPPr>
      </a:lstStyle>
    </a:txDef>
  </a:objectDefaults>
  <a:extraClrSchemeLst>
    <a:extraClrScheme>
      <a:clrScheme name="Uni Basel">
        <a:dk1>
          <a:srgbClr val="000000"/>
        </a:dk1>
        <a:lt1>
          <a:srgbClr val="FFFFFF"/>
        </a:lt1>
        <a:dk2>
          <a:srgbClr val="006E6E"/>
        </a:dk2>
        <a:lt2>
          <a:srgbClr val="BEC3C8"/>
        </a:lt2>
        <a:accent1>
          <a:srgbClr val="A5D7D2"/>
        </a:accent1>
        <a:accent2>
          <a:srgbClr val="1EA5A5"/>
        </a:accent2>
        <a:accent3>
          <a:srgbClr val="2D373C"/>
        </a:accent3>
        <a:accent4>
          <a:srgbClr val="8C9196"/>
        </a:accent4>
        <a:accent5>
          <a:srgbClr val="D20537"/>
        </a:accent5>
        <a:accent6>
          <a:srgbClr val="EB829B"/>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UB_PowerPoint</Template>
  <TotalTime>0</TotalTime>
  <Words>1079</Words>
  <Application>Microsoft Office PowerPoint</Application>
  <PresentationFormat>Bildschirmpräsentation (4:3)</PresentationFormat>
  <Paragraphs>182</Paragraphs>
  <Slides>33</Slides>
  <Notes>1</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Arial</vt:lpstr>
      <vt:lpstr>Calibri</vt:lpstr>
      <vt:lpstr>Georgia</vt:lpstr>
      <vt:lpstr>Larissa</vt:lpstr>
      <vt:lpstr>Einführung in Citavi und  Citavi-Web </vt:lpstr>
      <vt:lpstr>Agenda.</vt:lpstr>
      <vt:lpstr>Download von Citavi aus dem Asknet-Shop der Uni Basel</vt:lpstr>
      <vt:lpstr>Download von Citavi aus dem Asknet-Shop der Uni Basel</vt:lpstr>
      <vt:lpstr>Download von Citavi aus dem Asknet-Shop der Uni Basel</vt:lpstr>
      <vt:lpstr>Anzeige der Lizenzen im Citavi-Account unter «Profile»</vt:lpstr>
      <vt:lpstr>Citavi – Campuslizenz der Uni Basel für Desktop und Web-Version</vt:lpstr>
      <vt:lpstr>Desktop-Version – lokale und Cloud-Projekte</vt:lpstr>
      <vt:lpstr>Web-Version –  keine lokale Installation mehr nötig, kann daher auch mit Mac und Linux verwendet werden</vt:lpstr>
      <vt:lpstr>Web-Version</vt:lpstr>
      <vt:lpstr>Ansicht Citavi-Web-Version</vt:lpstr>
      <vt:lpstr>Kollaboratives Arbeiten mit Projekten in der Cloud</vt:lpstr>
      <vt:lpstr>Kollaboratives Arbeiten mit Projekten in der Cloud</vt:lpstr>
      <vt:lpstr>Web-Version – Bereich «Titel»</vt:lpstr>
      <vt:lpstr>Web-Version – Bereich «Texte»</vt:lpstr>
      <vt:lpstr>Pdf-Bearbeitung in Web-Version</vt:lpstr>
      <vt:lpstr>Pdf-Bearbeitung in Web-Version</vt:lpstr>
      <vt:lpstr>Pdf-Bearbeitung: Auflistung sämtlicher Markierungen im Tab «Zitate»</vt:lpstr>
      <vt:lpstr>Web-Version – Bereich «Wissen»</vt:lpstr>
      <vt:lpstr>Web-Version – Bereich «Wissen»</vt:lpstr>
      <vt:lpstr>Web-Version – Bereich «Wissen»   Kollaboratives Bearbeiten eines pdf’s</vt:lpstr>
      <vt:lpstr>Web-Version – Bereich «Wissen»   Kollaboratives Bearbeiten eines pdf’s</vt:lpstr>
      <vt:lpstr>Web-Version – Bereich «Wissen»   Kollaboratives Bearbeiten eines pdf’s</vt:lpstr>
      <vt:lpstr>Web-Version – Bereich «Wissen»   pdf-Annotationen exportieren</vt:lpstr>
      <vt:lpstr>Web-Version – Bereich «Aufgaben»</vt:lpstr>
      <vt:lpstr>Web-Version – Bereich «Aufgaben»</vt:lpstr>
      <vt:lpstr>Web-Version – Bereich «Aufgaben»</vt:lpstr>
      <vt:lpstr>Schreiben mit Citavi und Word </vt:lpstr>
      <vt:lpstr>Installation des «Word Assistant» mit Office-Version der Uni Basel derzeit nicht möglich</vt:lpstr>
      <vt:lpstr>Schreiben mit Citavi und Word für Windows: </vt:lpstr>
      <vt:lpstr>Schreiben mit Citavi und Word - Literaturangaben</vt:lpstr>
      <vt:lpstr>Schreiben mit Citavi und Word - Wissensmanagement</vt:lpstr>
      <vt:lpstr>Kontakt:  Cornelia Eitel Tel. 061 207 30 69 Mail: cornelia.eitel@unibas.ch</vt:lpstr>
    </vt:vector>
  </TitlesOfParts>
  <Company>Universität Basel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Citavi (mit Citavi-Web)</dc:title>
  <dc:creator>Cornelia Eitel</dc:creator>
  <cp:lastModifiedBy>Cornelia Eitel</cp:lastModifiedBy>
  <cp:revision>49</cp:revision>
  <cp:lastPrinted>2022-01-03T11:07:16Z</cp:lastPrinted>
  <dcterms:created xsi:type="dcterms:W3CDTF">2021-12-14T06:54:36Z</dcterms:created>
  <dcterms:modified xsi:type="dcterms:W3CDTF">2022-08-24T06:45:22Z</dcterms:modified>
</cp:coreProperties>
</file>