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7" r:id="rId2"/>
    <p:sldId id="394" r:id="rId3"/>
    <p:sldId id="370" r:id="rId4"/>
    <p:sldId id="398" r:id="rId5"/>
    <p:sldId id="400" r:id="rId6"/>
    <p:sldId id="397" r:id="rId7"/>
    <p:sldId id="404" r:id="rId8"/>
    <p:sldId id="406" r:id="rId9"/>
    <p:sldId id="408" r:id="rId10"/>
    <p:sldId id="414" r:id="rId11"/>
    <p:sldId id="415" r:id="rId12"/>
    <p:sldId id="418" r:id="rId13"/>
    <p:sldId id="419" r:id="rId14"/>
    <p:sldId id="422" r:id="rId15"/>
    <p:sldId id="425" r:id="rId16"/>
    <p:sldId id="393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9B4"/>
    <a:srgbClr val="D51317"/>
    <a:srgbClr val="004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69" autoAdjust="0"/>
  </p:normalViewPr>
  <p:slideViewPr>
    <p:cSldViewPr showGuides="1">
      <p:cViewPr>
        <p:scale>
          <a:sx n="90" d="100"/>
          <a:sy n="90" d="100"/>
        </p:scale>
        <p:origin x="-1398" y="-72"/>
      </p:cViewPr>
      <p:guideLst>
        <p:guide orient="horz" pos="4110"/>
        <p:guide orient="horz" pos="2205"/>
        <p:guide orient="horz" pos="2931"/>
        <p:guide orient="horz" pos="3203"/>
        <p:guide orient="horz"/>
        <p:guide orient="horz" pos="255"/>
        <p:guide orient="horz" pos="1071"/>
        <p:guide orient="horz" pos="3566"/>
        <p:guide orient="horz" pos="1979"/>
        <p:guide pos="929"/>
        <p:guide pos="1655"/>
        <p:guide pos="1746"/>
        <p:guide pos="2608"/>
        <p:guide pos="2699"/>
        <p:guide pos="3560"/>
        <p:guide pos="3651"/>
        <p:guide pos="4513"/>
        <p:guide pos="4604"/>
        <p:guide pos="5193"/>
        <p:guide pos="5284"/>
        <p:guide pos="7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-3115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3903D-3789-47FF-A4CF-FA22F64CD518}" type="datetimeFigureOut">
              <a:rPr lang="en-GB" smtClean="0"/>
              <a:t>21/01/2014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4640F-EA68-4B0E-90CB-F78F63F76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108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703CE-0CD9-D44E-9179-E0BE072AF328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2CAF7-C48D-6647-B08F-B85E58CA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943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2CAF7-C48D-6647-B08F-B85E58CAF1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11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13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14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3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4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5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6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7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8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9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239DF8-B1BC-FB4E-B076-E051ACD8D9EC}" type="slidenum">
              <a:rPr lang="de-DE" sz="1200">
                <a:latin typeface="Arial" charset="0"/>
              </a:rPr>
              <a:pPr/>
              <a:t>10</a:t>
            </a:fld>
            <a:endParaRPr lang="de-DE" sz="1200">
              <a:latin typeface="Arial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55875" y="2267819"/>
            <a:ext cx="4495625" cy="1470025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rgbClr val="0069B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55876" y="4410369"/>
            <a:ext cx="4495624" cy="67205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GB" dirty="0"/>
          </a:p>
        </p:txBody>
      </p:sp>
      <p:pic>
        <p:nvPicPr>
          <p:cNvPr id="40" name="Picture 10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401791"/>
            <a:ext cx="815353" cy="80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994" y="406584"/>
            <a:ext cx="572506" cy="79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2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097" y="5707040"/>
            <a:ext cx="9172093" cy="116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23" name="Gruppieren 2122"/>
          <p:cNvGrpSpPr/>
          <p:nvPr userDrawn="1"/>
        </p:nvGrpSpPr>
        <p:grpSpPr>
          <a:xfrm>
            <a:off x="7392342" y="386558"/>
            <a:ext cx="1286186" cy="826606"/>
            <a:chOff x="7392342" y="386558"/>
            <a:chExt cx="1286186" cy="826606"/>
          </a:xfrm>
        </p:grpSpPr>
        <p:grpSp>
          <p:nvGrpSpPr>
            <p:cNvPr id="4" name="Gruppieren 3"/>
            <p:cNvGrpSpPr/>
            <p:nvPr userDrawn="1"/>
          </p:nvGrpSpPr>
          <p:grpSpPr>
            <a:xfrm>
              <a:off x="7392342" y="386558"/>
              <a:ext cx="1284113" cy="826606"/>
              <a:chOff x="7392342" y="386558"/>
              <a:chExt cx="1284113" cy="826606"/>
            </a:xfrm>
          </p:grpSpPr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7392342" y="485279"/>
                <a:ext cx="514971" cy="649055"/>
              </a:xfrm>
              <a:custGeom>
                <a:avLst/>
                <a:gdLst>
                  <a:gd name="T0" fmla="*/ 0 w 296"/>
                  <a:gd name="T1" fmla="*/ 22 h 373"/>
                  <a:gd name="T2" fmla="*/ 234 w 296"/>
                  <a:gd name="T3" fmla="*/ 84 h 373"/>
                  <a:gd name="T4" fmla="*/ 239 w 296"/>
                  <a:gd name="T5" fmla="*/ 373 h 373"/>
                  <a:gd name="T6" fmla="*/ 217 w 296"/>
                  <a:gd name="T7" fmla="*/ 117 h 373"/>
                  <a:gd name="T8" fmla="*/ 40 w 296"/>
                  <a:gd name="T9" fmla="*/ 66 h 373"/>
                  <a:gd name="T10" fmla="*/ 0 w 296"/>
                  <a:gd name="T11" fmla="*/ 22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6" h="373">
                    <a:moveTo>
                      <a:pt x="0" y="22"/>
                    </a:moveTo>
                    <a:cubicBezTo>
                      <a:pt x="84" y="0"/>
                      <a:pt x="177" y="22"/>
                      <a:pt x="234" y="84"/>
                    </a:cubicBezTo>
                    <a:cubicBezTo>
                      <a:pt x="292" y="147"/>
                      <a:pt x="281" y="304"/>
                      <a:pt x="239" y="373"/>
                    </a:cubicBezTo>
                    <a:cubicBezTo>
                      <a:pt x="239" y="373"/>
                      <a:pt x="296" y="210"/>
                      <a:pt x="217" y="117"/>
                    </a:cubicBezTo>
                    <a:cubicBezTo>
                      <a:pt x="176" y="68"/>
                      <a:pt x="104" y="51"/>
                      <a:pt x="40" y="66"/>
                    </a:cubicBezTo>
                    <a:cubicBezTo>
                      <a:pt x="0" y="22"/>
                      <a:pt x="0" y="22"/>
                      <a:pt x="0" y="22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auto">
              <a:xfrm>
                <a:off x="7672298" y="386558"/>
                <a:ext cx="633584" cy="826606"/>
              </a:xfrm>
              <a:custGeom>
                <a:avLst/>
                <a:gdLst>
                  <a:gd name="T0" fmla="*/ 364 w 364"/>
                  <a:gd name="T1" fmla="*/ 14 h 475"/>
                  <a:gd name="T2" fmla="*/ 64 w 364"/>
                  <a:gd name="T3" fmla="*/ 140 h 475"/>
                  <a:gd name="T4" fmla="*/ 81 w 364"/>
                  <a:gd name="T5" fmla="*/ 475 h 475"/>
                  <a:gd name="T6" fmla="*/ 94 w 364"/>
                  <a:gd name="T7" fmla="*/ 180 h 475"/>
                  <a:gd name="T8" fmla="*/ 320 w 364"/>
                  <a:gd name="T9" fmla="*/ 79 h 475"/>
                  <a:gd name="T10" fmla="*/ 364 w 364"/>
                  <a:gd name="T11" fmla="*/ 1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4" h="475">
                    <a:moveTo>
                      <a:pt x="364" y="14"/>
                    </a:moveTo>
                    <a:cubicBezTo>
                      <a:pt x="248" y="0"/>
                      <a:pt x="128" y="46"/>
                      <a:pt x="64" y="140"/>
                    </a:cubicBezTo>
                    <a:cubicBezTo>
                      <a:pt x="0" y="234"/>
                      <a:pt x="13" y="392"/>
                      <a:pt x="81" y="475"/>
                    </a:cubicBezTo>
                    <a:cubicBezTo>
                      <a:pt x="81" y="475"/>
                      <a:pt x="6" y="319"/>
                      <a:pt x="94" y="180"/>
                    </a:cubicBezTo>
                    <a:cubicBezTo>
                      <a:pt x="139" y="107"/>
                      <a:pt x="231" y="72"/>
                      <a:pt x="320" y="79"/>
                    </a:cubicBezTo>
                    <a:cubicBezTo>
                      <a:pt x="364" y="14"/>
                      <a:pt x="364" y="14"/>
                      <a:pt x="364" y="14"/>
                    </a:cubicBezTo>
                    <a:close/>
                  </a:path>
                </a:pathLst>
              </a:custGeom>
              <a:solidFill>
                <a:srgbClr val="D513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auto">
              <a:xfrm>
                <a:off x="7700293" y="403502"/>
                <a:ext cx="165027" cy="139241"/>
              </a:xfrm>
              <a:custGeom>
                <a:avLst/>
                <a:gdLst>
                  <a:gd name="T0" fmla="*/ 8 w 95"/>
                  <a:gd name="T1" fmla="*/ 26 h 80"/>
                  <a:gd name="T2" fmla="*/ 28 w 95"/>
                  <a:gd name="T3" fmla="*/ 28 h 80"/>
                  <a:gd name="T4" fmla="*/ 42 w 95"/>
                  <a:gd name="T5" fmla="*/ 75 h 80"/>
                  <a:gd name="T6" fmla="*/ 65 w 95"/>
                  <a:gd name="T7" fmla="*/ 53 h 80"/>
                  <a:gd name="T8" fmla="*/ 48 w 95"/>
                  <a:gd name="T9" fmla="*/ 4 h 80"/>
                  <a:gd name="T10" fmla="*/ 36 w 95"/>
                  <a:gd name="T11" fmla="*/ 0 h 80"/>
                  <a:gd name="T12" fmla="*/ 61 w 95"/>
                  <a:gd name="T13" fmla="*/ 1 h 80"/>
                  <a:gd name="T14" fmla="*/ 86 w 95"/>
                  <a:gd name="T15" fmla="*/ 54 h 80"/>
                  <a:gd name="T16" fmla="*/ 53 w 95"/>
                  <a:gd name="T17" fmla="*/ 78 h 80"/>
                  <a:gd name="T18" fmla="*/ 30 w 95"/>
                  <a:gd name="T19" fmla="*/ 77 h 80"/>
                  <a:gd name="T20" fmla="*/ 25 w 95"/>
                  <a:gd name="T21" fmla="*/ 76 h 80"/>
                  <a:gd name="T22" fmla="*/ 8 w 95"/>
                  <a:gd name="T23" fmla="*/ 2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80">
                    <a:moveTo>
                      <a:pt x="8" y="26"/>
                    </a:moveTo>
                    <a:cubicBezTo>
                      <a:pt x="28" y="28"/>
                      <a:pt x="28" y="28"/>
                      <a:pt x="28" y="28"/>
                    </a:cubicBezTo>
                    <a:cubicBezTo>
                      <a:pt x="21" y="44"/>
                      <a:pt x="28" y="69"/>
                      <a:pt x="42" y="75"/>
                    </a:cubicBezTo>
                    <a:cubicBezTo>
                      <a:pt x="51" y="73"/>
                      <a:pt x="60" y="65"/>
                      <a:pt x="65" y="53"/>
                    </a:cubicBezTo>
                    <a:cubicBezTo>
                      <a:pt x="72" y="34"/>
                      <a:pt x="66" y="14"/>
                      <a:pt x="48" y="4"/>
                    </a:cubicBezTo>
                    <a:cubicBezTo>
                      <a:pt x="44" y="2"/>
                      <a:pt x="32" y="0"/>
                      <a:pt x="36" y="0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81" y="3"/>
                      <a:pt x="95" y="33"/>
                      <a:pt x="86" y="54"/>
                    </a:cubicBezTo>
                    <a:cubicBezTo>
                      <a:pt x="80" y="69"/>
                      <a:pt x="66" y="80"/>
                      <a:pt x="53" y="78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29" y="76"/>
                      <a:pt x="27" y="76"/>
                      <a:pt x="25" y="76"/>
                    </a:cubicBezTo>
                    <a:cubicBezTo>
                      <a:pt x="6" y="71"/>
                      <a:pt x="0" y="44"/>
                      <a:pt x="8" y="26"/>
                    </a:cubicBezTo>
                    <a:close/>
                  </a:path>
                </a:pathLst>
              </a:custGeom>
              <a:solidFill>
                <a:srgbClr val="D513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Freeform 13"/>
              <p:cNvSpPr>
                <a:spLocks/>
              </p:cNvSpPr>
              <p:nvPr/>
            </p:nvSpPr>
            <p:spPr bwMode="auto">
              <a:xfrm>
                <a:off x="7700293" y="449179"/>
                <a:ext cx="72936" cy="88407"/>
              </a:xfrm>
              <a:custGeom>
                <a:avLst/>
                <a:gdLst>
                  <a:gd name="T0" fmla="*/ 8 w 42"/>
                  <a:gd name="T1" fmla="*/ 0 h 51"/>
                  <a:gd name="T2" fmla="*/ 28 w 42"/>
                  <a:gd name="T3" fmla="*/ 2 h 51"/>
                  <a:gd name="T4" fmla="*/ 42 w 42"/>
                  <a:gd name="T5" fmla="*/ 49 h 51"/>
                  <a:gd name="T6" fmla="*/ 30 w 42"/>
                  <a:gd name="T7" fmla="*/ 51 h 51"/>
                  <a:gd name="T8" fmla="*/ 25 w 42"/>
                  <a:gd name="T9" fmla="*/ 50 h 51"/>
                  <a:gd name="T10" fmla="*/ 8 w 42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51">
                    <a:moveTo>
                      <a:pt x="8" y="0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1" y="18"/>
                      <a:pt x="28" y="43"/>
                      <a:pt x="42" y="49"/>
                    </a:cubicBezTo>
                    <a:cubicBezTo>
                      <a:pt x="41" y="50"/>
                      <a:pt x="30" y="51"/>
                      <a:pt x="30" y="51"/>
                    </a:cubicBezTo>
                    <a:cubicBezTo>
                      <a:pt x="29" y="50"/>
                      <a:pt x="27" y="50"/>
                      <a:pt x="25" y="50"/>
                    </a:cubicBezTo>
                    <a:cubicBezTo>
                      <a:pt x="6" y="45"/>
                      <a:pt x="0" y="18"/>
                      <a:pt x="8" y="0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" name="Freeform 14"/>
              <p:cNvSpPr>
                <a:spLocks noEditPoints="1"/>
              </p:cNvSpPr>
              <p:nvPr/>
            </p:nvSpPr>
            <p:spPr bwMode="auto">
              <a:xfrm>
                <a:off x="7953727" y="628204"/>
                <a:ext cx="190075" cy="249013"/>
              </a:xfrm>
              <a:custGeom>
                <a:avLst/>
                <a:gdLst>
                  <a:gd name="T0" fmla="*/ 30 w 109"/>
                  <a:gd name="T1" fmla="*/ 118 h 143"/>
                  <a:gd name="T2" fmla="*/ 30 w 109"/>
                  <a:gd name="T3" fmla="*/ 81 h 143"/>
                  <a:gd name="T4" fmla="*/ 54 w 109"/>
                  <a:gd name="T5" fmla="*/ 81 h 143"/>
                  <a:gd name="T6" fmla="*/ 78 w 109"/>
                  <a:gd name="T7" fmla="*/ 99 h 143"/>
                  <a:gd name="T8" fmla="*/ 54 w 109"/>
                  <a:gd name="T9" fmla="*/ 118 h 143"/>
                  <a:gd name="T10" fmla="*/ 30 w 109"/>
                  <a:gd name="T11" fmla="*/ 118 h 143"/>
                  <a:gd name="T12" fmla="*/ 30 w 109"/>
                  <a:gd name="T13" fmla="*/ 57 h 143"/>
                  <a:gd name="T14" fmla="*/ 30 w 109"/>
                  <a:gd name="T15" fmla="*/ 25 h 143"/>
                  <a:gd name="T16" fmla="*/ 54 w 109"/>
                  <a:gd name="T17" fmla="*/ 25 h 143"/>
                  <a:gd name="T18" fmla="*/ 73 w 109"/>
                  <a:gd name="T19" fmla="*/ 41 h 143"/>
                  <a:gd name="T20" fmla="*/ 54 w 109"/>
                  <a:gd name="T21" fmla="*/ 57 h 143"/>
                  <a:gd name="T22" fmla="*/ 30 w 109"/>
                  <a:gd name="T23" fmla="*/ 57 h 143"/>
                  <a:gd name="T24" fmla="*/ 53 w 109"/>
                  <a:gd name="T25" fmla="*/ 141 h 143"/>
                  <a:gd name="T26" fmla="*/ 109 w 109"/>
                  <a:gd name="T27" fmla="*/ 105 h 143"/>
                  <a:gd name="T28" fmla="*/ 79 w 109"/>
                  <a:gd name="T29" fmla="*/ 68 h 143"/>
                  <a:gd name="T30" fmla="*/ 79 w 109"/>
                  <a:gd name="T31" fmla="*/ 68 h 143"/>
                  <a:gd name="T32" fmla="*/ 103 w 109"/>
                  <a:gd name="T33" fmla="*/ 38 h 143"/>
                  <a:gd name="T34" fmla="*/ 53 w 109"/>
                  <a:gd name="T35" fmla="*/ 1 h 143"/>
                  <a:gd name="T36" fmla="*/ 0 w 109"/>
                  <a:gd name="T37" fmla="*/ 1 h 143"/>
                  <a:gd name="T38" fmla="*/ 0 w 109"/>
                  <a:gd name="T39" fmla="*/ 141 h 143"/>
                  <a:gd name="T40" fmla="*/ 53 w 109"/>
                  <a:gd name="T41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9" h="143">
                    <a:moveTo>
                      <a:pt x="30" y="118"/>
                    </a:moveTo>
                    <a:cubicBezTo>
                      <a:pt x="30" y="81"/>
                      <a:pt x="30" y="81"/>
                      <a:pt x="30" y="81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68" y="81"/>
                      <a:pt x="78" y="83"/>
                      <a:pt x="78" y="99"/>
                    </a:cubicBezTo>
                    <a:cubicBezTo>
                      <a:pt x="78" y="115"/>
                      <a:pt x="68" y="118"/>
                      <a:pt x="54" y="118"/>
                    </a:cubicBezTo>
                    <a:cubicBezTo>
                      <a:pt x="30" y="118"/>
                      <a:pt x="30" y="118"/>
                      <a:pt x="30" y="118"/>
                    </a:cubicBezTo>
                    <a:close/>
                    <a:moveTo>
                      <a:pt x="30" y="57"/>
                    </a:moveTo>
                    <a:cubicBezTo>
                      <a:pt x="30" y="25"/>
                      <a:pt x="30" y="25"/>
                      <a:pt x="30" y="25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66" y="25"/>
                      <a:pt x="73" y="30"/>
                      <a:pt x="73" y="41"/>
                    </a:cubicBezTo>
                    <a:cubicBezTo>
                      <a:pt x="73" y="52"/>
                      <a:pt x="66" y="57"/>
                      <a:pt x="54" y="57"/>
                    </a:cubicBezTo>
                    <a:cubicBezTo>
                      <a:pt x="30" y="57"/>
                      <a:pt x="30" y="57"/>
                      <a:pt x="30" y="57"/>
                    </a:cubicBezTo>
                    <a:close/>
                    <a:moveTo>
                      <a:pt x="53" y="141"/>
                    </a:moveTo>
                    <a:cubicBezTo>
                      <a:pt x="75" y="143"/>
                      <a:pt x="109" y="132"/>
                      <a:pt x="109" y="105"/>
                    </a:cubicBezTo>
                    <a:cubicBezTo>
                      <a:pt x="109" y="84"/>
                      <a:pt x="96" y="72"/>
                      <a:pt x="79" y="68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93" y="63"/>
                      <a:pt x="103" y="53"/>
                      <a:pt x="103" y="38"/>
                    </a:cubicBezTo>
                    <a:cubicBezTo>
                      <a:pt x="103" y="10"/>
                      <a:pt x="78" y="0"/>
                      <a:pt x="5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53" y="141"/>
                      <a:pt x="53" y="141"/>
                      <a:pt x="53" y="141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" name="Freeform 15"/>
              <p:cNvSpPr>
                <a:spLocks/>
              </p:cNvSpPr>
              <p:nvPr/>
            </p:nvSpPr>
            <p:spPr bwMode="auto">
              <a:xfrm>
                <a:off x="8168114" y="630414"/>
                <a:ext cx="274799" cy="243119"/>
              </a:xfrm>
              <a:custGeom>
                <a:avLst/>
                <a:gdLst>
                  <a:gd name="T0" fmla="*/ 307 w 373"/>
                  <a:gd name="T1" fmla="*/ 47 h 330"/>
                  <a:gd name="T2" fmla="*/ 307 w 373"/>
                  <a:gd name="T3" fmla="*/ 47 h 330"/>
                  <a:gd name="T4" fmla="*/ 307 w 373"/>
                  <a:gd name="T5" fmla="*/ 330 h 330"/>
                  <a:gd name="T6" fmla="*/ 373 w 373"/>
                  <a:gd name="T7" fmla="*/ 330 h 330"/>
                  <a:gd name="T8" fmla="*/ 373 w 373"/>
                  <a:gd name="T9" fmla="*/ 0 h 330"/>
                  <a:gd name="T10" fmla="*/ 262 w 373"/>
                  <a:gd name="T11" fmla="*/ 0 h 330"/>
                  <a:gd name="T12" fmla="*/ 187 w 373"/>
                  <a:gd name="T13" fmla="*/ 240 h 330"/>
                  <a:gd name="T14" fmla="*/ 187 w 373"/>
                  <a:gd name="T15" fmla="*/ 240 h 330"/>
                  <a:gd name="T16" fmla="*/ 118 w 373"/>
                  <a:gd name="T17" fmla="*/ 0 h 330"/>
                  <a:gd name="T18" fmla="*/ 0 w 373"/>
                  <a:gd name="T19" fmla="*/ 0 h 330"/>
                  <a:gd name="T20" fmla="*/ 0 w 373"/>
                  <a:gd name="T21" fmla="*/ 330 h 330"/>
                  <a:gd name="T22" fmla="*/ 66 w 373"/>
                  <a:gd name="T23" fmla="*/ 330 h 330"/>
                  <a:gd name="T24" fmla="*/ 66 w 373"/>
                  <a:gd name="T25" fmla="*/ 47 h 330"/>
                  <a:gd name="T26" fmla="*/ 68 w 373"/>
                  <a:gd name="T27" fmla="*/ 47 h 330"/>
                  <a:gd name="T28" fmla="*/ 156 w 373"/>
                  <a:gd name="T29" fmla="*/ 330 h 330"/>
                  <a:gd name="T30" fmla="*/ 215 w 373"/>
                  <a:gd name="T31" fmla="*/ 330 h 330"/>
                  <a:gd name="T32" fmla="*/ 307 w 373"/>
                  <a:gd name="T33" fmla="*/ 47 h 330"/>
                  <a:gd name="T34" fmla="*/ 307 w 373"/>
                  <a:gd name="T35" fmla="*/ 4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3" h="330">
                    <a:moveTo>
                      <a:pt x="307" y="47"/>
                    </a:moveTo>
                    <a:lnTo>
                      <a:pt x="307" y="47"/>
                    </a:lnTo>
                    <a:lnTo>
                      <a:pt x="307" y="330"/>
                    </a:lnTo>
                    <a:lnTo>
                      <a:pt x="373" y="330"/>
                    </a:lnTo>
                    <a:lnTo>
                      <a:pt x="373" y="0"/>
                    </a:lnTo>
                    <a:lnTo>
                      <a:pt x="262" y="0"/>
                    </a:lnTo>
                    <a:lnTo>
                      <a:pt x="187" y="240"/>
                    </a:lnTo>
                    <a:lnTo>
                      <a:pt x="187" y="240"/>
                    </a:lnTo>
                    <a:lnTo>
                      <a:pt x="118" y="0"/>
                    </a:lnTo>
                    <a:lnTo>
                      <a:pt x="0" y="0"/>
                    </a:lnTo>
                    <a:lnTo>
                      <a:pt x="0" y="330"/>
                    </a:lnTo>
                    <a:lnTo>
                      <a:pt x="66" y="330"/>
                    </a:lnTo>
                    <a:lnTo>
                      <a:pt x="66" y="47"/>
                    </a:lnTo>
                    <a:lnTo>
                      <a:pt x="68" y="47"/>
                    </a:lnTo>
                    <a:lnTo>
                      <a:pt x="156" y="330"/>
                    </a:lnTo>
                    <a:lnTo>
                      <a:pt x="215" y="330"/>
                    </a:lnTo>
                    <a:lnTo>
                      <a:pt x="307" y="47"/>
                    </a:lnTo>
                    <a:lnTo>
                      <a:pt x="307" y="47"/>
                    </a:ln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Freeform 16"/>
              <p:cNvSpPr>
                <a:spLocks/>
              </p:cNvSpPr>
              <p:nvPr/>
            </p:nvSpPr>
            <p:spPr bwMode="auto">
              <a:xfrm>
                <a:off x="8472382" y="624520"/>
                <a:ext cx="204073" cy="254171"/>
              </a:xfrm>
              <a:custGeom>
                <a:avLst/>
                <a:gdLst>
                  <a:gd name="T0" fmla="*/ 117 w 117"/>
                  <a:gd name="T1" fmla="*/ 49 h 146"/>
                  <a:gd name="T2" fmla="*/ 59 w 117"/>
                  <a:gd name="T3" fmla="*/ 0 h 146"/>
                  <a:gd name="T4" fmla="*/ 0 w 117"/>
                  <a:gd name="T5" fmla="*/ 73 h 146"/>
                  <a:gd name="T6" fmla="*/ 59 w 117"/>
                  <a:gd name="T7" fmla="*/ 146 h 146"/>
                  <a:gd name="T8" fmla="*/ 117 w 117"/>
                  <a:gd name="T9" fmla="*/ 98 h 146"/>
                  <a:gd name="T10" fmla="*/ 85 w 117"/>
                  <a:gd name="T11" fmla="*/ 98 h 146"/>
                  <a:gd name="T12" fmla="*/ 59 w 117"/>
                  <a:gd name="T13" fmla="*/ 124 h 146"/>
                  <a:gd name="T14" fmla="*/ 32 w 117"/>
                  <a:gd name="T15" fmla="*/ 73 h 146"/>
                  <a:gd name="T16" fmla="*/ 59 w 117"/>
                  <a:gd name="T17" fmla="*/ 22 h 146"/>
                  <a:gd name="T18" fmla="*/ 85 w 117"/>
                  <a:gd name="T19" fmla="*/ 49 h 146"/>
                  <a:gd name="T20" fmla="*/ 117 w 117"/>
                  <a:gd name="T21" fmla="*/ 49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146">
                    <a:moveTo>
                      <a:pt x="117" y="49"/>
                    </a:moveTo>
                    <a:cubicBezTo>
                      <a:pt x="116" y="14"/>
                      <a:pt x="91" y="0"/>
                      <a:pt x="59" y="0"/>
                    </a:cubicBezTo>
                    <a:cubicBezTo>
                      <a:pt x="18" y="0"/>
                      <a:pt x="0" y="32"/>
                      <a:pt x="0" y="73"/>
                    </a:cubicBezTo>
                    <a:cubicBezTo>
                      <a:pt x="0" y="114"/>
                      <a:pt x="18" y="146"/>
                      <a:pt x="59" y="146"/>
                    </a:cubicBezTo>
                    <a:cubicBezTo>
                      <a:pt x="91" y="146"/>
                      <a:pt x="116" y="133"/>
                      <a:pt x="117" y="98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85" y="112"/>
                      <a:pt x="77" y="124"/>
                      <a:pt x="59" y="124"/>
                    </a:cubicBezTo>
                    <a:cubicBezTo>
                      <a:pt x="37" y="124"/>
                      <a:pt x="32" y="93"/>
                      <a:pt x="32" y="73"/>
                    </a:cubicBezTo>
                    <a:cubicBezTo>
                      <a:pt x="32" y="54"/>
                      <a:pt x="37" y="22"/>
                      <a:pt x="59" y="22"/>
                    </a:cubicBezTo>
                    <a:cubicBezTo>
                      <a:pt x="77" y="22"/>
                      <a:pt x="85" y="34"/>
                      <a:pt x="85" y="49"/>
                    </a:cubicBezTo>
                    <a:cubicBezTo>
                      <a:pt x="117" y="49"/>
                      <a:pt x="117" y="49"/>
                      <a:pt x="117" y="49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121" name="Gruppieren 2120"/>
            <p:cNvGrpSpPr>
              <a:grpSpLocks noChangeAspect="1"/>
            </p:cNvGrpSpPr>
            <p:nvPr userDrawn="1"/>
          </p:nvGrpSpPr>
          <p:grpSpPr>
            <a:xfrm>
              <a:off x="7958528" y="908720"/>
              <a:ext cx="720000" cy="228951"/>
              <a:chOff x="9550170" y="1856496"/>
              <a:chExt cx="1552572" cy="482602"/>
            </a:xfrm>
          </p:grpSpPr>
          <p:sp>
            <p:nvSpPr>
              <p:cNvPr id="52" name="Freeform 13"/>
              <p:cNvSpPr>
                <a:spLocks/>
              </p:cNvSpPr>
              <p:nvPr userDrawn="1"/>
            </p:nvSpPr>
            <p:spPr bwMode="auto">
              <a:xfrm>
                <a:off x="9550201" y="2123207"/>
                <a:ext cx="112713" cy="215900"/>
              </a:xfrm>
              <a:custGeom>
                <a:avLst/>
                <a:gdLst>
                  <a:gd name="T0" fmla="*/ 30 w 30"/>
                  <a:gd name="T1" fmla="*/ 15 h 58"/>
                  <a:gd name="T2" fmla="*/ 16 w 30"/>
                  <a:gd name="T3" fmla="*/ 0 h 58"/>
                  <a:gd name="T4" fmla="*/ 1 w 30"/>
                  <a:gd name="T5" fmla="*/ 13 h 58"/>
                  <a:gd name="T6" fmla="*/ 12 w 30"/>
                  <a:gd name="T7" fmla="*/ 29 h 58"/>
                  <a:gd name="T8" fmla="*/ 25 w 30"/>
                  <a:gd name="T9" fmla="*/ 44 h 58"/>
                  <a:gd name="T10" fmla="*/ 15 w 30"/>
                  <a:gd name="T11" fmla="*/ 53 h 58"/>
                  <a:gd name="T12" fmla="*/ 5 w 30"/>
                  <a:gd name="T13" fmla="*/ 41 h 58"/>
                  <a:gd name="T14" fmla="*/ 0 w 30"/>
                  <a:gd name="T15" fmla="*/ 41 h 58"/>
                  <a:gd name="T16" fmla="*/ 15 w 30"/>
                  <a:gd name="T17" fmla="*/ 58 h 58"/>
                  <a:gd name="T18" fmla="*/ 30 w 30"/>
                  <a:gd name="T19" fmla="*/ 43 h 58"/>
                  <a:gd name="T20" fmla="*/ 16 w 30"/>
                  <a:gd name="T21" fmla="*/ 26 h 58"/>
                  <a:gd name="T22" fmla="*/ 6 w 30"/>
                  <a:gd name="T23" fmla="*/ 13 h 58"/>
                  <a:gd name="T24" fmla="*/ 15 w 30"/>
                  <a:gd name="T25" fmla="*/ 4 h 58"/>
                  <a:gd name="T26" fmla="*/ 25 w 30"/>
                  <a:gd name="T27" fmla="*/ 15 h 58"/>
                  <a:gd name="T28" fmla="*/ 30 w 30"/>
                  <a:gd name="T29" fmla="*/ 1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58">
                    <a:moveTo>
                      <a:pt x="30" y="15"/>
                    </a:moveTo>
                    <a:cubicBezTo>
                      <a:pt x="30" y="7"/>
                      <a:pt x="27" y="0"/>
                      <a:pt x="16" y="0"/>
                    </a:cubicBezTo>
                    <a:cubicBezTo>
                      <a:pt x="7" y="0"/>
                      <a:pt x="1" y="4"/>
                      <a:pt x="1" y="13"/>
                    </a:cubicBezTo>
                    <a:cubicBezTo>
                      <a:pt x="1" y="19"/>
                      <a:pt x="1" y="22"/>
                      <a:pt x="12" y="29"/>
                    </a:cubicBezTo>
                    <a:cubicBezTo>
                      <a:pt x="20" y="34"/>
                      <a:pt x="25" y="36"/>
                      <a:pt x="25" y="44"/>
                    </a:cubicBezTo>
                    <a:cubicBezTo>
                      <a:pt x="25" y="50"/>
                      <a:pt x="22" y="53"/>
                      <a:pt x="15" y="53"/>
                    </a:cubicBezTo>
                    <a:cubicBezTo>
                      <a:pt x="6" y="53"/>
                      <a:pt x="5" y="47"/>
                      <a:pt x="5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52"/>
                      <a:pt x="4" y="58"/>
                      <a:pt x="15" y="58"/>
                    </a:cubicBezTo>
                    <a:cubicBezTo>
                      <a:pt x="25" y="58"/>
                      <a:pt x="30" y="53"/>
                      <a:pt x="30" y="43"/>
                    </a:cubicBezTo>
                    <a:cubicBezTo>
                      <a:pt x="30" y="32"/>
                      <a:pt x="23" y="31"/>
                      <a:pt x="16" y="26"/>
                    </a:cubicBezTo>
                    <a:cubicBezTo>
                      <a:pt x="10" y="21"/>
                      <a:pt x="6" y="21"/>
                      <a:pt x="6" y="13"/>
                    </a:cubicBezTo>
                    <a:cubicBezTo>
                      <a:pt x="6" y="6"/>
                      <a:pt x="9" y="4"/>
                      <a:pt x="15" y="4"/>
                    </a:cubicBezTo>
                    <a:cubicBezTo>
                      <a:pt x="23" y="4"/>
                      <a:pt x="25" y="8"/>
                      <a:pt x="25" y="15"/>
                    </a:cubicBezTo>
                    <a:cubicBezTo>
                      <a:pt x="30" y="15"/>
                      <a:pt x="30" y="15"/>
                      <a:pt x="30" y="15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14"/>
              <p:cNvSpPr>
                <a:spLocks/>
              </p:cNvSpPr>
              <p:nvPr userDrawn="1"/>
            </p:nvSpPr>
            <p:spPr bwMode="auto">
              <a:xfrm>
                <a:off x="9689901" y="2186707"/>
                <a:ext cx="90488" cy="149225"/>
              </a:xfrm>
              <a:custGeom>
                <a:avLst/>
                <a:gdLst>
                  <a:gd name="T0" fmla="*/ 24 w 24"/>
                  <a:gd name="T1" fmla="*/ 12 h 40"/>
                  <a:gd name="T2" fmla="*/ 13 w 24"/>
                  <a:gd name="T3" fmla="*/ 0 h 40"/>
                  <a:gd name="T4" fmla="*/ 1 w 24"/>
                  <a:gd name="T5" fmla="*/ 7 h 40"/>
                  <a:gd name="T6" fmla="*/ 0 w 24"/>
                  <a:gd name="T7" fmla="*/ 20 h 40"/>
                  <a:gd name="T8" fmla="*/ 13 w 24"/>
                  <a:gd name="T9" fmla="*/ 40 h 40"/>
                  <a:gd name="T10" fmla="*/ 24 w 24"/>
                  <a:gd name="T11" fmla="*/ 28 h 40"/>
                  <a:gd name="T12" fmla="*/ 19 w 24"/>
                  <a:gd name="T13" fmla="*/ 28 h 40"/>
                  <a:gd name="T14" fmla="*/ 12 w 24"/>
                  <a:gd name="T15" fmla="*/ 37 h 40"/>
                  <a:gd name="T16" fmla="*/ 5 w 24"/>
                  <a:gd name="T17" fmla="*/ 20 h 40"/>
                  <a:gd name="T18" fmla="*/ 6 w 24"/>
                  <a:gd name="T19" fmla="*/ 8 h 40"/>
                  <a:gd name="T20" fmla="*/ 12 w 24"/>
                  <a:gd name="T21" fmla="*/ 4 h 40"/>
                  <a:gd name="T22" fmla="*/ 19 w 24"/>
                  <a:gd name="T23" fmla="*/ 12 h 40"/>
                  <a:gd name="T24" fmla="*/ 24 w 24"/>
                  <a:gd name="T25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0">
                    <a:moveTo>
                      <a:pt x="24" y="12"/>
                    </a:moveTo>
                    <a:cubicBezTo>
                      <a:pt x="24" y="4"/>
                      <a:pt x="20" y="0"/>
                      <a:pt x="13" y="0"/>
                    </a:cubicBezTo>
                    <a:cubicBezTo>
                      <a:pt x="8" y="0"/>
                      <a:pt x="3" y="2"/>
                      <a:pt x="1" y="7"/>
                    </a:cubicBezTo>
                    <a:cubicBezTo>
                      <a:pt x="0" y="10"/>
                      <a:pt x="0" y="16"/>
                      <a:pt x="0" y="20"/>
                    </a:cubicBezTo>
                    <a:cubicBezTo>
                      <a:pt x="0" y="30"/>
                      <a:pt x="0" y="40"/>
                      <a:pt x="13" y="40"/>
                    </a:cubicBezTo>
                    <a:cubicBezTo>
                      <a:pt x="17" y="40"/>
                      <a:pt x="24" y="39"/>
                      <a:pt x="24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3"/>
                      <a:pt x="18" y="37"/>
                      <a:pt x="12" y="37"/>
                    </a:cubicBezTo>
                    <a:cubicBezTo>
                      <a:pt x="5" y="37"/>
                      <a:pt x="5" y="27"/>
                      <a:pt x="5" y="20"/>
                    </a:cubicBezTo>
                    <a:cubicBezTo>
                      <a:pt x="5" y="15"/>
                      <a:pt x="6" y="10"/>
                      <a:pt x="6" y="8"/>
                    </a:cubicBezTo>
                    <a:cubicBezTo>
                      <a:pt x="7" y="5"/>
                      <a:pt x="10" y="4"/>
                      <a:pt x="12" y="4"/>
                    </a:cubicBezTo>
                    <a:cubicBezTo>
                      <a:pt x="18" y="4"/>
                      <a:pt x="20" y="7"/>
                      <a:pt x="19" y="12"/>
                    </a:cubicBezTo>
                    <a:cubicBezTo>
                      <a:pt x="24" y="12"/>
                      <a:pt x="24" y="12"/>
                      <a:pt x="24" y="12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15"/>
              <p:cNvSpPr>
                <a:spLocks noEditPoints="1"/>
              </p:cNvSpPr>
              <p:nvPr userDrawn="1"/>
            </p:nvSpPr>
            <p:spPr bwMode="auto">
              <a:xfrm>
                <a:off x="9813726" y="2126382"/>
                <a:ext cx="22225" cy="209550"/>
              </a:xfrm>
              <a:custGeom>
                <a:avLst/>
                <a:gdLst>
                  <a:gd name="T0" fmla="*/ 12 w 14"/>
                  <a:gd name="T1" fmla="*/ 132 h 132"/>
                  <a:gd name="T2" fmla="*/ 12 w 14"/>
                  <a:gd name="T3" fmla="*/ 40 h 132"/>
                  <a:gd name="T4" fmla="*/ 0 w 14"/>
                  <a:gd name="T5" fmla="*/ 40 h 132"/>
                  <a:gd name="T6" fmla="*/ 0 w 14"/>
                  <a:gd name="T7" fmla="*/ 132 h 132"/>
                  <a:gd name="T8" fmla="*/ 12 w 14"/>
                  <a:gd name="T9" fmla="*/ 132 h 132"/>
                  <a:gd name="T10" fmla="*/ 12 w 14"/>
                  <a:gd name="T11" fmla="*/ 132 h 132"/>
                  <a:gd name="T12" fmla="*/ 14 w 14"/>
                  <a:gd name="T13" fmla="*/ 14 h 132"/>
                  <a:gd name="T14" fmla="*/ 14 w 14"/>
                  <a:gd name="T15" fmla="*/ 0 h 132"/>
                  <a:gd name="T16" fmla="*/ 0 w 14"/>
                  <a:gd name="T17" fmla="*/ 0 h 132"/>
                  <a:gd name="T18" fmla="*/ 0 w 14"/>
                  <a:gd name="T19" fmla="*/ 14 h 132"/>
                  <a:gd name="T20" fmla="*/ 14 w 14"/>
                  <a:gd name="T21" fmla="*/ 14 h 132"/>
                  <a:gd name="T22" fmla="*/ 14 w 14"/>
                  <a:gd name="T23" fmla="*/ 1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32">
                    <a:moveTo>
                      <a:pt x="12" y="132"/>
                    </a:moveTo>
                    <a:lnTo>
                      <a:pt x="12" y="40"/>
                    </a:lnTo>
                    <a:lnTo>
                      <a:pt x="0" y="40"/>
                    </a:lnTo>
                    <a:lnTo>
                      <a:pt x="0" y="132"/>
                    </a:lnTo>
                    <a:lnTo>
                      <a:pt x="12" y="132"/>
                    </a:lnTo>
                    <a:lnTo>
                      <a:pt x="12" y="132"/>
                    </a:lnTo>
                    <a:close/>
                    <a:moveTo>
                      <a:pt x="14" y="14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Freeform 16"/>
              <p:cNvSpPr>
                <a:spLocks noEditPoints="1"/>
              </p:cNvSpPr>
              <p:nvPr userDrawn="1"/>
            </p:nvSpPr>
            <p:spPr bwMode="auto">
              <a:xfrm>
                <a:off x="9869289" y="2186707"/>
                <a:ext cx="101600" cy="149225"/>
              </a:xfrm>
              <a:custGeom>
                <a:avLst/>
                <a:gdLst>
                  <a:gd name="T0" fmla="*/ 27 w 27"/>
                  <a:gd name="T1" fmla="*/ 21 h 40"/>
                  <a:gd name="T2" fmla="*/ 13 w 27"/>
                  <a:gd name="T3" fmla="*/ 0 h 40"/>
                  <a:gd name="T4" fmla="*/ 0 w 27"/>
                  <a:gd name="T5" fmla="*/ 16 h 40"/>
                  <a:gd name="T6" fmla="*/ 0 w 27"/>
                  <a:gd name="T7" fmla="*/ 26 h 40"/>
                  <a:gd name="T8" fmla="*/ 13 w 27"/>
                  <a:gd name="T9" fmla="*/ 40 h 40"/>
                  <a:gd name="T10" fmla="*/ 27 w 27"/>
                  <a:gd name="T11" fmla="*/ 28 h 40"/>
                  <a:gd name="T12" fmla="*/ 22 w 27"/>
                  <a:gd name="T13" fmla="*/ 28 h 40"/>
                  <a:gd name="T14" fmla="*/ 13 w 27"/>
                  <a:gd name="T15" fmla="*/ 37 h 40"/>
                  <a:gd name="T16" fmla="*/ 5 w 27"/>
                  <a:gd name="T17" fmla="*/ 24 h 40"/>
                  <a:gd name="T18" fmla="*/ 5 w 27"/>
                  <a:gd name="T19" fmla="*/ 21 h 40"/>
                  <a:gd name="T20" fmla="*/ 27 w 27"/>
                  <a:gd name="T21" fmla="*/ 21 h 40"/>
                  <a:gd name="T22" fmla="*/ 5 w 27"/>
                  <a:gd name="T23" fmla="*/ 17 h 40"/>
                  <a:gd name="T24" fmla="*/ 13 w 27"/>
                  <a:gd name="T25" fmla="*/ 4 h 40"/>
                  <a:gd name="T26" fmla="*/ 22 w 27"/>
                  <a:gd name="T27" fmla="*/ 17 h 40"/>
                  <a:gd name="T28" fmla="*/ 5 w 27"/>
                  <a:gd name="T29" fmla="*/ 1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40">
                    <a:moveTo>
                      <a:pt x="27" y="21"/>
                    </a:moveTo>
                    <a:cubicBezTo>
                      <a:pt x="27" y="10"/>
                      <a:pt x="27" y="0"/>
                      <a:pt x="13" y="0"/>
                    </a:cubicBezTo>
                    <a:cubicBezTo>
                      <a:pt x="5" y="0"/>
                      <a:pt x="0" y="5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8"/>
                      <a:pt x="7" y="40"/>
                      <a:pt x="13" y="40"/>
                    </a:cubicBezTo>
                    <a:cubicBezTo>
                      <a:pt x="21" y="40"/>
                      <a:pt x="26" y="37"/>
                      <a:pt x="27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33"/>
                      <a:pt x="19" y="37"/>
                      <a:pt x="13" y="37"/>
                    </a:cubicBezTo>
                    <a:cubicBezTo>
                      <a:pt x="6" y="37"/>
                      <a:pt x="5" y="29"/>
                      <a:pt x="5" y="24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7" y="21"/>
                      <a:pt x="27" y="21"/>
                      <a:pt x="27" y="21"/>
                    </a:cubicBezTo>
                    <a:close/>
                    <a:moveTo>
                      <a:pt x="5" y="17"/>
                    </a:moveTo>
                    <a:cubicBezTo>
                      <a:pt x="5" y="9"/>
                      <a:pt x="6" y="4"/>
                      <a:pt x="13" y="4"/>
                    </a:cubicBezTo>
                    <a:cubicBezTo>
                      <a:pt x="21" y="4"/>
                      <a:pt x="22" y="9"/>
                      <a:pt x="22" y="17"/>
                    </a:cubicBezTo>
                    <a:cubicBezTo>
                      <a:pt x="5" y="17"/>
                      <a:pt x="5" y="17"/>
                      <a:pt x="5" y="17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Freeform 17"/>
              <p:cNvSpPr>
                <a:spLocks/>
              </p:cNvSpPr>
              <p:nvPr userDrawn="1"/>
            </p:nvSpPr>
            <p:spPr bwMode="auto">
              <a:xfrm>
                <a:off x="10001051" y="2186707"/>
                <a:ext cx="93663" cy="149225"/>
              </a:xfrm>
              <a:custGeom>
                <a:avLst/>
                <a:gdLst>
                  <a:gd name="T0" fmla="*/ 5 w 25"/>
                  <a:gd name="T1" fmla="*/ 15 h 40"/>
                  <a:gd name="T2" fmla="*/ 13 w 25"/>
                  <a:gd name="T3" fmla="*/ 4 h 40"/>
                  <a:gd name="T4" fmla="*/ 20 w 25"/>
                  <a:gd name="T5" fmla="*/ 12 h 40"/>
                  <a:gd name="T6" fmla="*/ 20 w 25"/>
                  <a:gd name="T7" fmla="*/ 40 h 40"/>
                  <a:gd name="T8" fmla="*/ 25 w 25"/>
                  <a:gd name="T9" fmla="*/ 40 h 40"/>
                  <a:gd name="T10" fmla="*/ 25 w 25"/>
                  <a:gd name="T11" fmla="*/ 12 h 40"/>
                  <a:gd name="T12" fmla="*/ 14 w 25"/>
                  <a:gd name="T13" fmla="*/ 0 h 40"/>
                  <a:gd name="T14" fmla="*/ 5 w 25"/>
                  <a:gd name="T15" fmla="*/ 5 h 40"/>
                  <a:gd name="T16" fmla="*/ 5 w 25"/>
                  <a:gd name="T17" fmla="*/ 5 h 40"/>
                  <a:gd name="T18" fmla="*/ 5 w 25"/>
                  <a:gd name="T19" fmla="*/ 1 h 40"/>
                  <a:gd name="T20" fmla="*/ 0 w 25"/>
                  <a:gd name="T21" fmla="*/ 1 h 40"/>
                  <a:gd name="T22" fmla="*/ 0 w 25"/>
                  <a:gd name="T23" fmla="*/ 40 h 40"/>
                  <a:gd name="T24" fmla="*/ 5 w 25"/>
                  <a:gd name="T25" fmla="*/ 40 h 40"/>
                  <a:gd name="T26" fmla="*/ 5 w 25"/>
                  <a:gd name="T2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40">
                    <a:moveTo>
                      <a:pt x="5" y="15"/>
                    </a:moveTo>
                    <a:cubicBezTo>
                      <a:pt x="5" y="6"/>
                      <a:pt x="9" y="4"/>
                      <a:pt x="13" y="4"/>
                    </a:cubicBezTo>
                    <a:cubicBezTo>
                      <a:pt x="19" y="4"/>
                      <a:pt x="20" y="8"/>
                      <a:pt x="20" y="12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7"/>
                      <a:pt x="24" y="0"/>
                      <a:pt x="14" y="0"/>
                    </a:cubicBezTo>
                    <a:cubicBezTo>
                      <a:pt x="10" y="0"/>
                      <a:pt x="7" y="2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15"/>
                      <a:pt x="5" y="15"/>
                      <a:pt x="5" y="15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18"/>
              <p:cNvSpPr>
                <a:spLocks/>
              </p:cNvSpPr>
              <p:nvPr userDrawn="1"/>
            </p:nvSpPr>
            <p:spPr bwMode="auto">
              <a:xfrm>
                <a:off x="10124876" y="2186707"/>
                <a:ext cx="90488" cy="149225"/>
              </a:xfrm>
              <a:custGeom>
                <a:avLst/>
                <a:gdLst>
                  <a:gd name="T0" fmla="*/ 23 w 24"/>
                  <a:gd name="T1" fmla="*/ 12 h 40"/>
                  <a:gd name="T2" fmla="*/ 12 w 24"/>
                  <a:gd name="T3" fmla="*/ 0 h 40"/>
                  <a:gd name="T4" fmla="*/ 1 w 24"/>
                  <a:gd name="T5" fmla="*/ 7 h 40"/>
                  <a:gd name="T6" fmla="*/ 0 w 24"/>
                  <a:gd name="T7" fmla="*/ 20 h 40"/>
                  <a:gd name="T8" fmla="*/ 13 w 24"/>
                  <a:gd name="T9" fmla="*/ 40 h 40"/>
                  <a:gd name="T10" fmla="*/ 23 w 24"/>
                  <a:gd name="T11" fmla="*/ 28 h 40"/>
                  <a:gd name="T12" fmla="*/ 19 w 24"/>
                  <a:gd name="T13" fmla="*/ 28 h 40"/>
                  <a:gd name="T14" fmla="*/ 12 w 24"/>
                  <a:gd name="T15" fmla="*/ 37 h 40"/>
                  <a:gd name="T16" fmla="*/ 5 w 24"/>
                  <a:gd name="T17" fmla="*/ 20 h 40"/>
                  <a:gd name="T18" fmla="*/ 6 w 24"/>
                  <a:gd name="T19" fmla="*/ 8 h 40"/>
                  <a:gd name="T20" fmla="*/ 12 w 24"/>
                  <a:gd name="T21" fmla="*/ 4 h 40"/>
                  <a:gd name="T22" fmla="*/ 19 w 24"/>
                  <a:gd name="T23" fmla="*/ 12 h 40"/>
                  <a:gd name="T24" fmla="*/ 23 w 24"/>
                  <a:gd name="T25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0">
                    <a:moveTo>
                      <a:pt x="23" y="12"/>
                    </a:moveTo>
                    <a:cubicBezTo>
                      <a:pt x="24" y="4"/>
                      <a:pt x="19" y="0"/>
                      <a:pt x="12" y="0"/>
                    </a:cubicBezTo>
                    <a:cubicBezTo>
                      <a:pt x="7" y="0"/>
                      <a:pt x="3" y="2"/>
                      <a:pt x="1" y="7"/>
                    </a:cubicBezTo>
                    <a:cubicBezTo>
                      <a:pt x="0" y="10"/>
                      <a:pt x="0" y="16"/>
                      <a:pt x="0" y="20"/>
                    </a:cubicBezTo>
                    <a:cubicBezTo>
                      <a:pt x="0" y="30"/>
                      <a:pt x="0" y="40"/>
                      <a:pt x="13" y="40"/>
                    </a:cubicBezTo>
                    <a:cubicBezTo>
                      <a:pt x="16" y="40"/>
                      <a:pt x="24" y="39"/>
                      <a:pt x="23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3"/>
                      <a:pt x="18" y="37"/>
                      <a:pt x="12" y="37"/>
                    </a:cubicBezTo>
                    <a:cubicBezTo>
                      <a:pt x="5" y="37"/>
                      <a:pt x="5" y="27"/>
                      <a:pt x="5" y="20"/>
                    </a:cubicBezTo>
                    <a:cubicBezTo>
                      <a:pt x="5" y="15"/>
                      <a:pt x="5" y="10"/>
                      <a:pt x="6" y="8"/>
                    </a:cubicBezTo>
                    <a:cubicBezTo>
                      <a:pt x="7" y="5"/>
                      <a:pt x="9" y="4"/>
                      <a:pt x="12" y="4"/>
                    </a:cubicBezTo>
                    <a:cubicBezTo>
                      <a:pt x="17" y="4"/>
                      <a:pt x="19" y="7"/>
                      <a:pt x="19" y="12"/>
                    </a:cubicBezTo>
                    <a:cubicBezTo>
                      <a:pt x="23" y="12"/>
                      <a:pt x="23" y="12"/>
                      <a:pt x="23" y="12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Freeform 19"/>
              <p:cNvSpPr>
                <a:spLocks noEditPoints="1"/>
              </p:cNvSpPr>
              <p:nvPr userDrawn="1"/>
            </p:nvSpPr>
            <p:spPr bwMode="auto">
              <a:xfrm>
                <a:off x="10237589" y="2186707"/>
                <a:ext cx="100013" cy="149225"/>
              </a:xfrm>
              <a:custGeom>
                <a:avLst/>
                <a:gdLst>
                  <a:gd name="T0" fmla="*/ 27 w 27"/>
                  <a:gd name="T1" fmla="*/ 21 h 40"/>
                  <a:gd name="T2" fmla="*/ 14 w 27"/>
                  <a:gd name="T3" fmla="*/ 0 h 40"/>
                  <a:gd name="T4" fmla="*/ 0 w 27"/>
                  <a:gd name="T5" fmla="*/ 16 h 40"/>
                  <a:gd name="T6" fmla="*/ 0 w 27"/>
                  <a:gd name="T7" fmla="*/ 26 h 40"/>
                  <a:gd name="T8" fmla="*/ 14 w 27"/>
                  <a:gd name="T9" fmla="*/ 40 h 40"/>
                  <a:gd name="T10" fmla="*/ 27 w 27"/>
                  <a:gd name="T11" fmla="*/ 28 h 40"/>
                  <a:gd name="T12" fmla="*/ 22 w 27"/>
                  <a:gd name="T13" fmla="*/ 28 h 40"/>
                  <a:gd name="T14" fmla="*/ 14 w 27"/>
                  <a:gd name="T15" fmla="*/ 37 h 40"/>
                  <a:gd name="T16" fmla="*/ 5 w 27"/>
                  <a:gd name="T17" fmla="*/ 24 h 40"/>
                  <a:gd name="T18" fmla="*/ 5 w 27"/>
                  <a:gd name="T19" fmla="*/ 21 h 40"/>
                  <a:gd name="T20" fmla="*/ 27 w 27"/>
                  <a:gd name="T21" fmla="*/ 21 h 40"/>
                  <a:gd name="T22" fmla="*/ 5 w 27"/>
                  <a:gd name="T23" fmla="*/ 17 h 40"/>
                  <a:gd name="T24" fmla="*/ 14 w 27"/>
                  <a:gd name="T25" fmla="*/ 4 h 40"/>
                  <a:gd name="T26" fmla="*/ 23 w 27"/>
                  <a:gd name="T27" fmla="*/ 17 h 40"/>
                  <a:gd name="T28" fmla="*/ 5 w 27"/>
                  <a:gd name="T29" fmla="*/ 1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40">
                    <a:moveTo>
                      <a:pt x="27" y="21"/>
                    </a:moveTo>
                    <a:cubicBezTo>
                      <a:pt x="27" y="10"/>
                      <a:pt x="27" y="0"/>
                      <a:pt x="14" y="0"/>
                    </a:cubicBezTo>
                    <a:cubicBezTo>
                      <a:pt x="5" y="0"/>
                      <a:pt x="0" y="5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8"/>
                      <a:pt x="7" y="40"/>
                      <a:pt x="14" y="40"/>
                    </a:cubicBezTo>
                    <a:cubicBezTo>
                      <a:pt x="22" y="40"/>
                      <a:pt x="27" y="37"/>
                      <a:pt x="27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33"/>
                      <a:pt x="20" y="37"/>
                      <a:pt x="14" y="37"/>
                    </a:cubicBezTo>
                    <a:cubicBezTo>
                      <a:pt x="6" y="37"/>
                      <a:pt x="5" y="29"/>
                      <a:pt x="5" y="24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7" y="21"/>
                      <a:pt x="27" y="21"/>
                      <a:pt x="27" y="21"/>
                    </a:cubicBezTo>
                    <a:close/>
                    <a:moveTo>
                      <a:pt x="5" y="17"/>
                    </a:moveTo>
                    <a:cubicBezTo>
                      <a:pt x="5" y="9"/>
                      <a:pt x="6" y="4"/>
                      <a:pt x="14" y="4"/>
                    </a:cubicBezTo>
                    <a:cubicBezTo>
                      <a:pt x="21" y="4"/>
                      <a:pt x="23" y="9"/>
                      <a:pt x="23" y="17"/>
                    </a:cubicBezTo>
                    <a:cubicBezTo>
                      <a:pt x="5" y="17"/>
                      <a:pt x="5" y="17"/>
                      <a:pt x="5" y="17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Freeform 20"/>
              <p:cNvSpPr>
                <a:spLocks/>
              </p:cNvSpPr>
              <p:nvPr userDrawn="1"/>
            </p:nvSpPr>
            <p:spPr bwMode="auto">
              <a:xfrm>
                <a:off x="10428089" y="2123207"/>
                <a:ext cx="120650" cy="215900"/>
              </a:xfrm>
              <a:custGeom>
                <a:avLst/>
                <a:gdLst>
                  <a:gd name="T0" fmla="*/ 18 w 32"/>
                  <a:gd name="T1" fmla="*/ 58 h 58"/>
                  <a:gd name="T2" fmla="*/ 32 w 32"/>
                  <a:gd name="T3" fmla="*/ 41 h 58"/>
                  <a:gd name="T4" fmla="*/ 27 w 32"/>
                  <a:gd name="T5" fmla="*/ 41 h 58"/>
                  <a:gd name="T6" fmla="*/ 18 w 32"/>
                  <a:gd name="T7" fmla="*/ 53 h 58"/>
                  <a:gd name="T8" fmla="*/ 6 w 32"/>
                  <a:gd name="T9" fmla="*/ 29 h 58"/>
                  <a:gd name="T10" fmla="*/ 18 w 32"/>
                  <a:gd name="T11" fmla="*/ 4 h 58"/>
                  <a:gd name="T12" fmla="*/ 27 w 32"/>
                  <a:gd name="T13" fmla="*/ 16 h 58"/>
                  <a:gd name="T14" fmla="*/ 32 w 32"/>
                  <a:gd name="T15" fmla="*/ 16 h 58"/>
                  <a:gd name="T16" fmla="*/ 18 w 32"/>
                  <a:gd name="T17" fmla="*/ 0 h 58"/>
                  <a:gd name="T18" fmla="*/ 1 w 32"/>
                  <a:gd name="T19" fmla="*/ 29 h 58"/>
                  <a:gd name="T20" fmla="*/ 18 w 32"/>
                  <a:gd name="T2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58">
                    <a:moveTo>
                      <a:pt x="18" y="58"/>
                    </a:moveTo>
                    <a:cubicBezTo>
                      <a:pt x="31" y="58"/>
                      <a:pt x="32" y="45"/>
                      <a:pt x="32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48"/>
                      <a:pt x="24" y="53"/>
                      <a:pt x="18" y="53"/>
                    </a:cubicBezTo>
                    <a:cubicBezTo>
                      <a:pt x="6" y="53"/>
                      <a:pt x="6" y="43"/>
                      <a:pt x="6" y="29"/>
                    </a:cubicBezTo>
                    <a:cubicBezTo>
                      <a:pt x="6" y="15"/>
                      <a:pt x="6" y="4"/>
                      <a:pt x="18" y="4"/>
                    </a:cubicBezTo>
                    <a:cubicBezTo>
                      <a:pt x="25" y="4"/>
                      <a:pt x="27" y="10"/>
                      <a:pt x="27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3"/>
                      <a:pt x="32" y="0"/>
                      <a:pt x="18" y="0"/>
                    </a:cubicBezTo>
                    <a:cubicBezTo>
                      <a:pt x="0" y="0"/>
                      <a:pt x="1" y="18"/>
                      <a:pt x="1" y="29"/>
                    </a:cubicBezTo>
                    <a:cubicBezTo>
                      <a:pt x="1" y="40"/>
                      <a:pt x="0" y="58"/>
                      <a:pt x="18" y="58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Freeform 21"/>
              <p:cNvSpPr>
                <a:spLocks noEditPoints="1"/>
              </p:cNvSpPr>
              <p:nvPr userDrawn="1"/>
            </p:nvSpPr>
            <p:spPr bwMode="auto">
              <a:xfrm>
                <a:off x="10574139" y="2186707"/>
                <a:ext cx="101600" cy="149225"/>
              </a:xfrm>
              <a:custGeom>
                <a:avLst/>
                <a:gdLst>
                  <a:gd name="T0" fmla="*/ 27 w 27"/>
                  <a:gd name="T1" fmla="*/ 21 h 40"/>
                  <a:gd name="T2" fmla="*/ 14 w 27"/>
                  <a:gd name="T3" fmla="*/ 0 h 40"/>
                  <a:gd name="T4" fmla="*/ 0 w 27"/>
                  <a:gd name="T5" fmla="*/ 16 h 40"/>
                  <a:gd name="T6" fmla="*/ 0 w 27"/>
                  <a:gd name="T7" fmla="*/ 26 h 40"/>
                  <a:gd name="T8" fmla="*/ 14 w 27"/>
                  <a:gd name="T9" fmla="*/ 40 h 40"/>
                  <a:gd name="T10" fmla="*/ 27 w 27"/>
                  <a:gd name="T11" fmla="*/ 28 h 40"/>
                  <a:gd name="T12" fmla="*/ 22 w 27"/>
                  <a:gd name="T13" fmla="*/ 28 h 40"/>
                  <a:gd name="T14" fmla="*/ 14 w 27"/>
                  <a:gd name="T15" fmla="*/ 37 h 40"/>
                  <a:gd name="T16" fmla="*/ 5 w 27"/>
                  <a:gd name="T17" fmla="*/ 24 h 40"/>
                  <a:gd name="T18" fmla="*/ 5 w 27"/>
                  <a:gd name="T19" fmla="*/ 21 h 40"/>
                  <a:gd name="T20" fmla="*/ 27 w 27"/>
                  <a:gd name="T21" fmla="*/ 21 h 40"/>
                  <a:gd name="T22" fmla="*/ 5 w 27"/>
                  <a:gd name="T23" fmla="*/ 17 h 40"/>
                  <a:gd name="T24" fmla="*/ 14 w 27"/>
                  <a:gd name="T25" fmla="*/ 4 h 40"/>
                  <a:gd name="T26" fmla="*/ 22 w 27"/>
                  <a:gd name="T27" fmla="*/ 17 h 40"/>
                  <a:gd name="T28" fmla="*/ 5 w 27"/>
                  <a:gd name="T29" fmla="*/ 1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40">
                    <a:moveTo>
                      <a:pt x="27" y="21"/>
                    </a:moveTo>
                    <a:cubicBezTo>
                      <a:pt x="27" y="10"/>
                      <a:pt x="27" y="0"/>
                      <a:pt x="14" y="0"/>
                    </a:cubicBezTo>
                    <a:cubicBezTo>
                      <a:pt x="5" y="0"/>
                      <a:pt x="0" y="5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8"/>
                      <a:pt x="7" y="40"/>
                      <a:pt x="14" y="40"/>
                    </a:cubicBezTo>
                    <a:cubicBezTo>
                      <a:pt x="21" y="40"/>
                      <a:pt x="26" y="37"/>
                      <a:pt x="27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33"/>
                      <a:pt x="19" y="37"/>
                      <a:pt x="14" y="37"/>
                    </a:cubicBezTo>
                    <a:cubicBezTo>
                      <a:pt x="6" y="37"/>
                      <a:pt x="5" y="29"/>
                      <a:pt x="5" y="24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7" y="21"/>
                      <a:pt x="27" y="21"/>
                      <a:pt x="27" y="21"/>
                    </a:cubicBezTo>
                    <a:close/>
                    <a:moveTo>
                      <a:pt x="5" y="17"/>
                    </a:moveTo>
                    <a:cubicBezTo>
                      <a:pt x="5" y="9"/>
                      <a:pt x="6" y="4"/>
                      <a:pt x="14" y="4"/>
                    </a:cubicBezTo>
                    <a:cubicBezTo>
                      <a:pt x="21" y="4"/>
                      <a:pt x="22" y="9"/>
                      <a:pt x="22" y="17"/>
                    </a:cubicBezTo>
                    <a:cubicBezTo>
                      <a:pt x="5" y="17"/>
                      <a:pt x="5" y="17"/>
                      <a:pt x="5" y="17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22"/>
              <p:cNvSpPr>
                <a:spLocks/>
              </p:cNvSpPr>
              <p:nvPr userDrawn="1"/>
            </p:nvSpPr>
            <p:spPr bwMode="auto">
              <a:xfrm>
                <a:off x="10705901" y="2186707"/>
                <a:ext cx="93663" cy="149225"/>
              </a:xfrm>
              <a:custGeom>
                <a:avLst/>
                <a:gdLst>
                  <a:gd name="T0" fmla="*/ 5 w 25"/>
                  <a:gd name="T1" fmla="*/ 15 h 40"/>
                  <a:gd name="T2" fmla="*/ 13 w 25"/>
                  <a:gd name="T3" fmla="*/ 4 h 40"/>
                  <a:gd name="T4" fmla="*/ 20 w 25"/>
                  <a:gd name="T5" fmla="*/ 12 h 40"/>
                  <a:gd name="T6" fmla="*/ 20 w 25"/>
                  <a:gd name="T7" fmla="*/ 40 h 40"/>
                  <a:gd name="T8" fmla="*/ 25 w 25"/>
                  <a:gd name="T9" fmla="*/ 40 h 40"/>
                  <a:gd name="T10" fmla="*/ 25 w 25"/>
                  <a:gd name="T11" fmla="*/ 12 h 40"/>
                  <a:gd name="T12" fmla="*/ 14 w 25"/>
                  <a:gd name="T13" fmla="*/ 0 h 40"/>
                  <a:gd name="T14" fmla="*/ 5 w 25"/>
                  <a:gd name="T15" fmla="*/ 5 h 40"/>
                  <a:gd name="T16" fmla="*/ 5 w 25"/>
                  <a:gd name="T17" fmla="*/ 5 h 40"/>
                  <a:gd name="T18" fmla="*/ 5 w 25"/>
                  <a:gd name="T19" fmla="*/ 1 h 40"/>
                  <a:gd name="T20" fmla="*/ 0 w 25"/>
                  <a:gd name="T21" fmla="*/ 1 h 40"/>
                  <a:gd name="T22" fmla="*/ 0 w 25"/>
                  <a:gd name="T23" fmla="*/ 40 h 40"/>
                  <a:gd name="T24" fmla="*/ 5 w 25"/>
                  <a:gd name="T25" fmla="*/ 40 h 40"/>
                  <a:gd name="T26" fmla="*/ 5 w 25"/>
                  <a:gd name="T2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40">
                    <a:moveTo>
                      <a:pt x="5" y="15"/>
                    </a:moveTo>
                    <a:cubicBezTo>
                      <a:pt x="5" y="6"/>
                      <a:pt x="9" y="4"/>
                      <a:pt x="13" y="4"/>
                    </a:cubicBezTo>
                    <a:cubicBezTo>
                      <a:pt x="19" y="4"/>
                      <a:pt x="20" y="8"/>
                      <a:pt x="20" y="12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7"/>
                      <a:pt x="24" y="0"/>
                      <a:pt x="14" y="0"/>
                    </a:cubicBezTo>
                    <a:cubicBezTo>
                      <a:pt x="10" y="0"/>
                      <a:pt x="7" y="2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15"/>
                      <a:pt x="5" y="15"/>
                      <a:pt x="5" y="15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Freeform 23"/>
              <p:cNvSpPr>
                <a:spLocks/>
              </p:cNvSpPr>
              <p:nvPr userDrawn="1"/>
            </p:nvSpPr>
            <p:spPr bwMode="auto">
              <a:xfrm>
                <a:off x="10821789" y="2151782"/>
                <a:ext cx="71438" cy="184150"/>
              </a:xfrm>
              <a:custGeom>
                <a:avLst/>
                <a:gdLst>
                  <a:gd name="T0" fmla="*/ 6 w 19"/>
                  <a:gd name="T1" fmla="*/ 13 h 49"/>
                  <a:gd name="T2" fmla="*/ 6 w 19"/>
                  <a:gd name="T3" fmla="*/ 41 h 49"/>
                  <a:gd name="T4" fmla="*/ 14 w 19"/>
                  <a:gd name="T5" fmla="*/ 49 h 49"/>
                  <a:gd name="T6" fmla="*/ 19 w 19"/>
                  <a:gd name="T7" fmla="*/ 48 h 49"/>
                  <a:gd name="T8" fmla="*/ 19 w 19"/>
                  <a:gd name="T9" fmla="*/ 44 h 49"/>
                  <a:gd name="T10" fmla="*/ 15 w 19"/>
                  <a:gd name="T11" fmla="*/ 45 h 49"/>
                  <a:gd name="T12" fmla="*/ 11 w 19"/>
                  <a:gd name="T13" fmla="*/ 38 h 49"/>
                  <a:gd name="T14" fmla="*/ 11 w 19"/>
                  <a:gd name="T15" fmla="*/ 13 h 49"/>
                  <a:gd name="T16" fmla="*/ 19 w 19"/>
                  <a:gd name="T17" fmla="*/ 13 h 49"/>
                  <a:gd name="T18" fmla="*/ 19 w 19"/>
                  <a:gd name="T19" fmla="*/ 10 h 49"/>
                  <a:gd name="T20" fmla="*/ 11 w 19"/>
                  <a:gd name="T21" fmla="*/ 10 h 49"/>
                  <a:gd name="T22" fmla="*/ 11 w 19"/>
                  <a:gd name="T23" fmla="*/ 0 h 49"/>
                  <a:gd name="T24" fmla="*/ 6 w 19"/>
                  <a:gd name="T25" fmla="*/ 2 h 49"/>
                  <a:gd name="T26" fmla="*/ 6 w 19"/>
                  <a:gd name="T27" fmla="*/ 10 h 49"/>
                  <a:gd name="T28" fmla="*/ 0 w 19"/>
                  <a:gd name="T29" fmla="*/ 10 h 49"/>
                  <a:gd name="T30" fmla="*/ 0 w 19"/>
                  <a:gd name="T31" fmla="*/ 13 h 49"/>
                  <a:gd name="T32" fmla="*/ 6 w 19"/>
                  <a:gd name="T33" fmla="*/ 1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49">
                    <a:moveTo>
                      <a:pt x="6" y="13"/>
                    </a:moveTo>
                    <a:cubicBezTo>
                      <a:pt x="6" y="41"/>
                      <a:pt x="6" y="41"/>
                      <a:pt x="6" y="41"/>
                    </a:cubicBezTo>
                    <a:cubicBezTo>
                      <a:pt x="6" y="46"/>
                      <a:pt x="8" y="49"/>
                      <a:pt x="14" y="49"/>
                    </a:cubicBezTo>
                    <a:cubicBezTo>
                      <a:pt x="16" y="49"/>
                      <a:pt x="17" y="49"/>
                      <a:pt x="19" y="48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8" y="45"/>
                      <a:pt x="17" y="45"/>
                      <a:pt x="15" y="45"/>
                    </a:cubicBezTo>
                    <a:cubicBezTo>
                      <a:pt x="11" y="45"/>
                      <a:pt x="11" y="43"/>
                      <a:pt x="11" y="38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6" y="13"/>
                      <a:pt x="6" y="13"/>
                      <a:pt x="6" y="13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24"/>
              <p:cNvSpPr>
                <a:spLocks noEditPoints="1"/>
              </p:cNvSpPr>
              <p:nvPr userDrawn="1"/>
            </p:nvSpPr>
            <p:spPr bwMode="auto">
              <a:xfrm>
                <a:off x="10912276" y="2186707"/>
                <a:ext cx="101600" cy="149225"/>
              </a:xfrm>
              <a:custGeom>
                <a:avLst/>
                <a:gdLst>
                  <a:gd name="T0" fmla="*/ 27 w 27"/>
                  <a:gd name="T1" fmla="*/ 21 h 40"/>
                  <a:gd name="T2" fmla="*/ 13 w 27"/>
                  <a:gd name="T3" fmla="*/ 0 h 40"/>
                  <a:gd name="T4" fmla="*/ 0 w 27"/>
                  <a:gd name="T5" fmla="*/ 16 h 40"/>
                  <a:gd name="T6" fmla="*/ 0 w 27"/>
                  <a:gd name="T7" fmla="*/ 26 h 40"/>
                  <a:gd name="T8" fmla="*/ 13 w 27"/>
                  <a:gd name="T9" fmla="*/ 40 h 40"/>
                  <a:gd name="T10" fmla="*/ 27 w 27"/>
                  <a:gd name="T11" fmla="*/ 28 h 40"/>
                  <a:gd name="T12" fmla="*/ 22 w 27"/>
                  <a:gd name="T13" fmla="*/ 28 h 40"/>
                  <a:gd name="T14" fmla="*/ 13 w 27"/>
                  <a:gd name="T15" fmla="*/ 37 h 40"/>
                  <a:gd name="T16" fmla="*/ 4 w 27"/>
                  <a:gd name="T17" fmla="*/ 24 h 40"/>
                  <a:gd name="T18" fmla="*/ 4 w 27"/>
                  <a:gd name="T19" fmla="*/ 21 h 40"/>
                  <a:gd name="T20" fmla="*/ 27 w 27"/>
                  <a:gd name="T21" fmla="*/ 21 h 40"/>
                  <a:gd name="T22" fmla="*/ 4 w 27"/>
                  <a:gd name="T23" fmla="*/ 17 h 40"/>
                  <a:gd name="T24" fmla="*/ 13 w 27"/>
                  <a:gd name="T25" fmla="*/ 4 h 40"/>
                  <a:gd name="T26" fmla="*/ 22 w 27"/>
                  <a:gd name="T27" fmla="*/ 17 h 40"/>
                  <a:gd name="T28" fmla="*/ 4 w 27"/>
                  <a:gd name="T29" fmla="*/ 1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40">
                    <a:moveTo>
                      <a:pt x="27" y="21"/>
                    </a:moveTo>
                    <a:cubicBezTo>
                      <a:pt x="27" y="10"/>
                      <a:pt x="27" y="0"/>
                      <a:pt x="13" y="0"/>
                    </a:cubicBezTo>
                    <a:cubicBezTo>
                      <a:pt x="5" y="0"/>
                      <a:pt x="0" y="5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8"/>
                      <a:pt x="7" y="40"/>
                      <a:pt x="13" y="40"/>
                    </a:cubicBezTo>
                    <a:cubicBezTo>
                      <a:pt x="21" y="40"/>
                      <a:pt x="26" y="37"/>
                      <a:pt x="27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33"/>
                      <a:pt x="19" y="37"/>
                      <a:pt x="13" y="37"/>
                    </a:cubicBezTo>
                    <a:cubicBezTo>
                      <a:pt x="6" y="37"/>
                      <a:pt x="4" y="29"/>
                      <a:pt x="4" y="2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27" y="21"/>
                      <a:pt x="27" y="21"/>
                      <a:pt x="27" y="21"/>
                    </a:cubicBezTo>
                    <a:close/>
                    <a:moveTo>
                      <a:pt x="4" y="17"/>
                    </a:moveTo>
                    <a:cubicBezTo>
                      <a:pt x="4" y="9"/>
                      <a:pt x="6" y="4"/>
                      <a:pt x="13" y="4"/>
                    </a:cubicBezTo>
                    <a:cubicBezTo>
                      <a:pt x="21" y="4"/>
                      <a:pt x="22" y="9"/>
                      <a:pt x="22" y="17"/>
                    </a:cubicBezTo>
                    <a:cubicBezTo>
                      <a:pt x="4" y="17"/>
                      <a:pt x="4" y="17"/>
                      <a:pt x="4" y="17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8" name="Freeform 25"/>
              <p:cNvSpPr>
                <a:spLocks/>
              </p:cNvSpPr>
              <p:nvPr userDrawn="1"/>
            </p:nvSpPr>
            <p:spPr bwMode="auto">
              <a:xfrm>
                <a:off x="11044039" y="2186707"/>
                <a:ext cx="58738" cy="149225"/>
              </a:xfrm>
              <a:custGeom>
                <a:avLst/>
                <a:gdLst>
                  <a:gd name="T0" fmla="*/ 5 w 16"/>
                  <a:gd name="T1" fmla="*/ 1 h 40"/>
                  <a:gd name="T2" fmla="*/ 0 w 16"/>
                  <a:gd name="T3" fmla="*/ 1 h 40"/>
                  <a:gd name="T4" fmla="*/ 0 w 16"/>
                  <a:gd name="T5" fmla="*/ 40 h 40"/>
                  <a:gd name="T6" fmla="*/ 5 w 16"/>
                  <a:gd name="T7" fmla="*/ 40 h 40"/>
                  <a:gd name="T8" fmla="*/ 5 w 16"/>
                  <a:gd name="T9" fmla="*/ 15 h 40"/>
                  <a:gd name="T10" fmla="*/ 16 w 16"/>
                  <a:gd name="T11" fmla="*/ 5 h 40"/>
                  <a:gd name="T12" fmla="*/ 16 w 16"/>
                  <a:gd name="T13" fmla="*/ 0 h 40"/>
                  <a:gd name="T14" fmla="*/ 5 w 16"/>
                  <a:gd name="T15" fmla="*/ 6 h 40"/>
                  <a:gd name="T16" fmla="*/ 5 w 16"/>
                  <a:gd name="T17" fmla="*/ 6 h 40"/>
                  <a:gd name="T18" fmla="*/ 5 w 16"/>
                  <a:gd name="T1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40">
                    <a:moveTo>
                      <a:pt x="5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8"/>
                      <a:pt x="9" y="4"/>
                      <a:pt x="16" y="5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0"/>
                      <a:pt x="7" y="2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9" name="Freeform 26"/>
              <p:cNvSpPr>
                <a:spLocks noEditPoints="1"/>
              </p:cNvSpPr>
              <p:nvPr userDrawn="1"/>
            </p:nvSpPr>
            <p:spPr bwMode="auto">
              <a:xfrm>
                <a:off x="9554964" y="1856507"/>
                <a:ext cx="112713" cy="209550"/>
              </a:xfrm>
              <a:custGeom>
                <a:avLst/>
                <a:gdLst>
                  <a:gd name="T0" fmla="*/ 5 w 30"/>
                  <a:gd name="T1" fmla="*/ 25 h 56"/>
                  <a:gd name="T2" fmla="*/ 5 w 30"/>
                  <a:gd name="T3" fmla="*/ 4 h 56"/>
                  <a:gd name="T4" fmla="*/ 15 w 30"/>
                  <a:gd name="T5" fmla="*/ 4 h 56"/>
                  <a:gd name="T6" fmla="*/ 24 w 30"/>
                  <a:gd name="T7" fmla="*/ 14 h 56"/>
                  <a:gd name="T8" fmla="*/ 14 w 30"/>
                  <a:gd name="T9" fmla="*/ 25 h 56"/>
                  <a:gd name="T10" fmla="*/ 5 w 30"/>
                  <a:gd name="T11" fmla="*/ 25 h 56"/>
                  <a:gd name="T12" fmla="*/ 16 w 30"/>
                  <a:gd name="T13" fmla="*/ 56 h 56"/>
                  <a:gd name="T14" fmla="*/ 30 w 30"/>
                  <a:gd name="T15" fmla="*/ 40 h 56"/>
                  <a:gd name="T16" fmla="*/ 21 w 30"/>
                  <a:gd name="T17" fmla="*/ 27 h 56"/>
                  <a:gd name="T18" fmla="*/ 21 w 30"/>
                  <a:gd name="T19" fmla="*/ 27 h 56"/>
                  <a:gd name="T20" fmla="*/ 29 w 30"/>
                  <a:gd name="T21" fmla="*/ 14 h 56"/>
                  <a:gd name="T22" fmla="*/ 16 w 30"/>
                  <a:gd name="T23" fmla="*/ 0 h 56"/>
                  <a:gd name="T24" fmla="*/ 0 w 30"/>
                  <a:gd name="T25" fmla="*/ 0 h 56"/>
                  <a:gd name="T26" fmla="*/ 0 w 30"/>
                  <a:gd name="T27" fmla="*/ 56 h 56"/>
                  <a:gd name="T28" fmla="*/ 16 w 30"/>
                  <a:gd name="T29" fmla="*/ 56 h 56"/>
                  <a:gd name="T30" fmla="*/ 5 w 30"/>
                  <a:gd name="T31" fmla="*/ 29 h 56"/>
                  <a:gd name="T32" fmla="*/ 15 w 30"/>
                  <a:gd name="T33" fmla="*/ 29 h 56"/>
                  <a:gd name="T34" fmla="*/ 25 w 30"/>
                  <a:gd name="T35" fmla="*/ 41 h 56"/>
                  <a:gd name="T36" fmla="*/ 13 w 30"/>
                  <a:gd name="T37" fmla="*/ 52 h 56"/>
                  <a:gd name="T38" fmla="*/ 5 w 30"/>
                  <a:gd name="T39" fmla="*/ 52 h 56"/>
                  <a:gd name="T40" fmla="*/ 5 w 30"/>
                  <a:gd name="T41" fmla="*/ 2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56">
                    <a:moveTo>
                      <a:pt x="5" y="25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4"/>
                      <a:pt x="24" y="5"/>
                      <a:pt x="24" y="14"/>
                    </a:cubicBezTo>
                    <a:cubicBezTo>
                      <a:pt x="24" y="20"/>
                      <a:pt x="22" y="25"/>
                      <a:pt x="14" y="25"/>
                    </a:cubicBezTo>
                    <a:cubicBezTo>
                      <a:pt x="5" y="25"/>
                      <a:pt x="5" y="25"/>
                      <a:pt x="5" y="25"/>
                    </a:cubicBezTo>
                    <a:close/>
                    <a:moveTo>
                      <a:pt x="16" y="56"/>
                    </a:moveTo>
                    <a:cubicBezTo>
                      <a:pt x="25" y="56"/>
                      <a:pt x="30" y="50"/>
                      <a:pt x="30" y="40"/>
                    </a:cubicBezTo>
                    <a:cubicBezTo>
                      <a:pt x="30" y="33"/>
                      <a:pt x="28" y="28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8" y="25"/>
                      <a:pt x="29" y="20"/>
                      <a:pt x="29" y="14"/>
                    </a:cubicBezTo>
                    <a:cubicBezTo>
                      <a:pt x="29" y="4"/>
                      <a:pt x="24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6" y="56"/>
                      <a:pt x="16" y="56"/>
                      <a:pt x="16" y="56"/>
                    </a:cubicBezTo>
                    <a:close/>
                    <a:moveTo>
                      <a:pt x="5" y="29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23" y="29"/>
                      <a:pt x="25" y="36"/>
                      <a:pt x="25" y="41"/>
                    </a:cubicBezTo>
                    <a:cubicBezTo>
                      <a:pt x="25" y="49"/>
                      <a:pt x="21" y="52"/>
                      <a:pt x="13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29"/>
                      <a:pt x="5" y="29"/>
                      <a:pt x="5" y="29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1" name="Freeform 27"/>
              <p:cNvSpPr>
                <a:spLocks noEditPoints="1"/>
              </p:cNvSpPr>
              <p:nvPr userDrawn="1"/>
            </p:nvSpPr>
            <p:spPr bwMode="auto">
              <a:xfrm>
                <a:off x="9701014" y="1856507"/>
                <a:ext cx="22225" cy="209550"/>
              </a:xfrm>
              <a:custGeom>
                <a:avLst/>
                <a:gdLst>
                  <a:gd name="T0" fmla="*/ 12 w 14"/>
                  <a:gd name="T1" fmla="*/ 132 h 132"/>
                  <a:gd name="T2" fmla="*/ 12 w 14"/>
                  <a:gd name="T3" fmla="*/ 40 h 132"/>
                  <a:gd name="T4" fmla="*/ 2 w 14"/>
                  <a:gd name="T5" fmla="*/ 40 h 132"/>
                  <a:gd name="T6" fmla="*/ 2 w 14"/>
                  <a:gd name="T7" fmla="*/ 132 h 132"/>
                  <a:gd name="T8" fmla="*/ 12 w 14"/>
                  <a:gd name="T9" fmla="*/ 132 h 132"/>
                  <a:gd name="T10" fmla="*/ 12 w 14"/>
                  <a:gd name="T11" fmla="*/ 132 h 132"/>
                  <a:gd name="T12" fmla="*/ 14 w 14"/>
                  <a:gd name="T13" fmla="*/ 14 h 132"/>
                  <a:gd name="T14" fmla="*/ 14 w 14"/>
                  <a:gd name="T15" fmla="*/ 0 h 132"/>
                  <a:gd name="T16" fmla="*/ 0 w 14"/>
                  <a:gd name="T17" fmla="*/ 0 h 132"/>
                  <a:gd name="T18" fmla="*/ 0 w 14"/>
                  <a:gd name="T19" fmla="*/ 14 h 132"/>
                  <a:gd name="T20" fmla="*/ 14 w 14"/>
                  <a:gd name="T21" fmla="*/ 14 h 132"/>
                  <a:gd name="T22" fmla="*/ 14 w 14"/>
                  <a:gd name="T23" fmla="*/ 1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32">
                    <a:moveTo>
                      <a:pt x="12" y="132"/>
                    </a:moveTo>
                    <a:lnTo>
                      <a:pt x="12" y="40"/>
                    </a:lnTo>
                    <a:lnTo>
                      <a:pt x="2" y="40"/>
                    </a:lnTo>
                    <a:lnTo>
                      <a:pt x="2" y="132"/>
                    </a:lnTo>
                    <a:lnTo>
                      <a:pt x="12" y="132"/>
                    </a:lnTo>
                    <a:lnTo>
                      <a:pt x="12" y="132"/>
                    </a:lnTo>
                    <a:close/>
                    <a:moveTo>
                      <a:pt x="14" y="14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2" name="Freeform 28"/>
              <p:cNvSpPr>
                <a:spLocks noEditPoints="1"/>
              </p:cNvSpPr>
              <p:nvPr userDrawn="1"/>
            </p:nvSpPr>
            <p:spPr bwMode="auto">
              <a:xfrm>
                <a:off x="9756576" y="1916832"/>
                <a:ext cx="101600" cy="152400"/>
              </a:xfrm>
              <a:custGeom>
                <a:avLst/>
                <a:gdLst>
                  <a:gd name="T0" fmla="*/ 13 w 27"/>
                  <a:gd name="T1" fmla="*/ 41 h 41"/>
                  <a:gd name="T2" fmla="*/ 27 w 27"/>
                  <a:gd name="T3" fmla="*/ 25 h 41"/>
                  <a:gd name="T4" fmla="*/ 27 w 27"/>
                  <a:gd name="T5" fmla="*/ 15 h 41"/>
                  <a:gd name="T6" fmla="*/ 13 w 27"/>
                  <a:gd name="T7" fmla="*/ 0 h 41"/>
                  <a:gd name="T8" fmla="*/ 0 w 27"/>
                  <a:gd name="T9" fmla="*/ 15 h 41"/>
                  <a:gd name="T10" fmla="*/ 0 w 27"/>
                  <a:gd name="T11" fmla="*/ 25 h 41"/>
                  <a:gd name="T12" fmla="*/ 13 w 27"/>
                  <a:gd name="T13" fmla="*/ 41 h 41"/>
                  <a:gd name="T14" fmla="*/ 13 w 27"/>
                  <a:gd name="T15" fmla="*/ 37 h 41"/>
                  <a:gd name="T16" fmla="*/ 6 w 27"/>
                  <a:gd name="T17" fmla="*/ 32 h 41"/>
                  <a:gd name="T18" fmla="*/ 5 w 27"/>
                  <a:gd name="T19" fmla="*/ 20 h 41"/>
                  <a:gd name="T20" fmla="*/ 13 w 27"/>
                  <a:gd name="T21" fmla="*/ 4 h 41"/>
                  <a:gd name="T22" fmla="*/ 22 w 27"/>
                  <a:gd name="T23" fmla="*/ 20 h 41"/>
                  <a:gd name="T24" fmla="*/ 21 w 27"/>
                  <a:gd name="T25" fmla="*/ 32 h 41"/>
                  <a:gd name="T26" fmla="*/ 13 w 27"/>
                  <a:gd name="T27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41">
                    <a:moveTo>
                      <a:pt x="13" y="41"/>
                    </a:moveTo>
                    <a:cubicBezTo>
                      <a:pt x="23" y="41"/>
                      <a:pt x="27" y="35"/>
                      <a:pt x="27" y="2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0"/>
                      <a:pt x="27" y="0"/>
                      <a:pt x="13" y="0"/>
                    </a:cubicBezTo>
                    <a:cubicBezTo>
                      <a:pt x="0" y="0"/>
                      <a:pt x="0" y="10"/>
                      <a:pt x="0" y="1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5"/>
                      <a:pt x="4" y="41"/>
                      <a:pt x="13" y="41"/>
                    </a:cubicBezTo>
                    <a:close/>
                    <a:moveTo>
                      <a:pt x="13" y="37"/>
                    </a:moveTo>
                    <a:cubicBezTo>
                      <a:pt x="7" y="37"/>
                      <a:pt x="6" y="33"/>
                      <a:pt x="6" y="32"/>
                    </a:cubicBezTo>
                    <a:cubicBezTo>
                      <a:pt x="5" y="30"/>
                      <a:pt x="5" y="23"/>
                      <a:pt x="5" y="20"/>
                    </a:cubicBezTo>
                    <a:cubicBezTo>
                      <a:pt x="5" y="9"/>
                      <a:pt x="6" y="4"/>
                      <a:pt x="13" y="4"/>
                    </a:cubicBezTo>
                    <a:cubicBezTo>
                      <a:pt x="21" y="4"/>
                      <a:pt x="22" y="9"/>
                      <a:pt x="22" y="20"/>
                    </a:cubicBezTo>
                    <a:cubicBezTo>
                      <a:pt x="22" y="23"/>
                      <a:pt x="22" y="30"/>
                      <a:pt x="21" y="32"/>
                    </a:cubicBezTo>
                    <a:cubicBezTo>
                      <a:pt x="21" y="33"/>
                      <a:pt x="20" y="37"/>
                      <a:pt x="13" y="37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3" name="Freeform 29"/>
              <p:cNvSpPr>
                <a:spLocks/>
              </p:cNvSpPr>
              <p:nvPr userDrawn="1"/>
            </p:nvSpPr>
            <p:spPr bwMode="auto">
              <a:xfrm>
                <a:off x="9888339" y="1916832"/>
                <a:ext cx="157163" cy="149225"/>
              </a:xfrm>
              <a:custGeom>
                <a:avLst/>
                <a:gdLst>
                  <a:gd name="T0" fmla="*/ 5 w 42"/>
                  <a:gd name="T1" fmla="*/ 15 h 40"/>
                  <a:gd name="T2" fmla="*/ 13 w 42"/>
                  <a:gd name="T3" fmla="*/ 4 h 40"/>
                  <a:gd name="T4" fmla="*/ 19 w 42"/>
                  <a:gd name="T5" fmla="*/ 12 h 40"/>
                  <a:gd name="T6" fmla="*/ 19 w 42"/>
                  <a:gd name="T7" fmla="*/ 40 h 40"/>
                  <a:gd name="T8" fmla="*/ 24 w 42"/>
                  <a:gd name="T9" fmla="*/ 40 h 40"/>
                  <a:gd name="T10" fmla="*/ 24 w 42"/>
                  <a:gd name="T11" fmla="*/ 15 h 40"/>
                  <a:gd name="T12" fmla="*/ 32 w 42"/>
                  <a:gd name="T13" fmla="*/ 4 h 40"/>
                  <a:gd name="T14" fmla="*/ 38 w 42"/>
                  <a:gd name="T15" fmla="*/ 12 h 40"/>
                  <a:gd name="T16" fmla="*/ 38 w 42"/>
                  <a:gd name="T17" fmla="*/ 40 h 40"/>
                  <a:gd name="T18" fmla="*/ 42 w 42"/>
                  <a:gd name="T19" fmla="*/ 40 h 40"/>
                  <a:gd name="T20" fmla="*/ 42 w 42"/>
                  <a:gd name="T21" fmla="*/ 11 h 40"/>
                  <a:gd name="T22" fmla="*/ 32 w 42"/>
                  <a:gd name="T23" fmla="*/ 0 h 40"/>
                  <a:gd name="T24" fmla="*/ 23 w 42"/>
                  <a:gd name="T25" fmla="*/ 6 h 40"/>
                  <a:gd name="T26" fmla="*/ 14 w 42"/>
                  <a:gd name="T27" fmla="*/ 0 h 40"/>
                  <a:gd name="T28" fmla="*/ 5 w 42"/>
                  <a:gd name="T29" fmla="*/ 6 h 40"/>
                  <a:gd name="T30" fmla="*/ 4 w 42"/>
                  <a:gd name="T31" fmla="*/ 6 h 40"/>
                  <a:gd name="T32" fmla="*/ 4 w 42"/>
                  <a:gd name="T33" fmla="*/ 1 h 40"/>
                  <a:gd name="T34" fmla="*/ 0 w 42"/>
                  <a:gd name="T35" fmla="*/ 1 h 40"/>
                  <a:gd name="T36" fmla="*/ 0 w 42"/>
                  <a:gd name="T37" fmla="*/ 40 h 40"/>
                  <a:gd name="T38" fmla="*/ 5 w 42"/>
                  <a:gd name="T39" fmla="*/ 40 h 40"/>
                  <a:gd name="T40" fmla="*/ 5 w 42"/>
                  <a:gd name="T41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" h="40">
                    <a:moveTo>
                      <a:pt x="5" y="15"/>
                    </a:moveTo>
                    <a:cubicBezTo>
                      <a:pt x="5" y="10"/>
                      <a:pt x="7" y="4"/>
                      <a:pt x="13" y="4"/>
                    </a:cubicBezTo>
                    <a:cubicBezTo>
                      <a:pt x="17" y="4"/>
                      <a:pt x="19" y="8"/>
                      <a:pt x="19" y="12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0"/>
                      <a:pt x="26" y="4"/>
                      <a:pt x="32" y="4"/>
                    </a:cubicBezTo>
                    <a:cubicBezTo>
                      <a:pt x="36" y="4"/>
                      <a:pt x="38" y="8"/>
                      <a:pt x="38" y="12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5"/>
                      <a:pt x="39" y="0"/>
                      <a:pt x="32" y="0"/>
                    </a:cubicBezTo>
                    <a:cubicBezTo>
                      <a:pt x="28" y="0"/>
                      <a:pt x="25" y="2"/>
                      <a:pt x="23" y="6"/>
                    </a:cubicBezTo>
                    <a:cubicBezTo>
                      <a:pt x="21" y="2"/>
                      <a:pt x="18" y="0"/>
                      <a:pt x="14" y="0"/>
                    </a:cubicBezTo>
                    <a:cubicBezTo>
                      <a:pt x="9" y="0"/>
                      <a:pt x="6" y="3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15"/>
                      <a:pt x="5" y="15"/>
                      <a:pt x="5" y="15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4" name="Freeform 30"/>
              <p:cNvSpPr>
                <a:spLocks noEditPoints="1"/>
              </p:cNvSpPr>
              <p:nvPr userDrawn="1"/>
            </p:nvSpPr>
            <p:spPr bwMode="auto">
              <a:xfrm>
                <a:off x="10075664" y="1916832"/>
                <a:ext cx="101600" cy="152400"/>
              </a:xfrm>
              <a:custGeom>
                <a:avLst/>
                <a:gdLst>
                  <a:gd name="T0" fmla="*/ 21 w 27"/>
                  <a:gd name="T1" fmla="*/ 27 h 41"/>
                  <a:gd name="T2" fmla="*/ 12 w 27"/>
                  <a:gd name="T3" fmla="*/ 37 h 41"/>
                  <a:gd name="T4" fmla="*/ 5 w 27"/>
                  <a:gd name="T5" fmla="*/ 29 h 41"/>
                  <a:gd name="T6" fmla="*/ 21 w 27"/>
                  <a:gd name="T7" fmla="*/ 20 h 41"/>
                  <a:gd name="T8" fmla="*/ 21 w 27"/>
                  <a:gd name="T9" fmla="*/ 27 h 41"/>
                  <a:gd name="T10" fmla="*/ 22 w 27"/>
                  <a:gd name="T11" fmla="*/ 40 h 41"/>
                  <a:gd name="T12" fmla="*/ 27 w 27"/>
                  <a:gd name="T13" fmla="*/ 40 h 41"/>
                  <a:gd name="T14" fmla="*/ 26 w 27"/>
                  <a:gd name="T15" fmla="*/ 30 h 41"/>
                  <a:gd name="T16" fmla="*/ 26 w 27"/>
                  <a:gd name="T17" fmla="*/ 10 h 41"/>
                  <a:gd name="T18" fmla="*/ 14 w 27"/>
                  <a:gd name="T19" fmla="*/ 0 h 41"/>
                  <a:gd name="T20" fmla="*/ 1 w 27"/>
                  <a:gd name="T21" fmla="*/ 11 h 41"/>
                  <a:gd name="T22" fmla="*/ 6 w 27"/>
                  <a:gd name="T23" fmla="*/ 11 h 41"/>
                  <a:gd name="T24" fmla="*/ 14 w 27"/>
                  <a:gd name="T25" fmla="*/ 4 h 41"/>
                  <a:gd name="T26" fmla="*/ 21 w 27"/>
                  <a:gd name="T27" fmla="*/ 13 h 41"/>
                  <a:gd name="T28" fmla="*/ 21 w 27"/>
                  <a:gd name="T29" fmla="*/ 16 h 41"/>
                  <a:gd name="T30" fmla="*/ 0 w 27"/>
                  <a:gd name="T31" fmla="*/ 29 h 41"/>
                  <a:gd name="T32" fmla="*/ 11 w 27"/>
                  <a:gd name="T33" fmla="*/ 41 h 41"/>
                  <a:gd name="T34" fmla="*/ 22 w 27"/>
                  <a:gd name="T35" fmla="*/ 35 h 41"/>
                  <a:gd name="T36" fmla="*/ 22 w 27"/>
                  <a:gd name="T37" fmla="*/ 35 h 41"/>
                  <a:gd name="T38" fmla="*/ 22 w 27"/>
                  <a:gd name="T3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41">
                    <a:moveTo>
                      <a:pt x="21" y="27"/>
                    </a:moveTo>
                    <a:cubicBezTo>
                      <a:pt x="21" y="32"/>
                      <a:pt x="17" y="37"/>
                      <a:pt x="12" y="37"/>
                    </a:cubicBezTo>
                    <a:cubicBezTo>
                      <a:pt x="7" y="37"/>
                      <a:pt x="5" y="33"/>
                      <a:pt x="5" y="29"/>
                    </a:cubicBezTo>
                    <a:cubicBezTo>
                      <a:pt x="5" y="19"/>
                      <a:pt x="15" y="20"/>
                      <a:pt x="21" y="20"/>
                    </a:cubicBezTo>
                    <a:cubicBezTo>
                      <a:pt x="21" y="27"/>
                      <a:pt x="21" y="27"/>
                      <a:pt x="21" y="27"/>
                    </a:cubicBezTo>
                    <a:close/>
                    <a:moveTo>
                      <a:pt x="22" y="40"/>
                    </a:moveTo>
                    <a:cubicBezTo>
                      <a:pt x="27" y="40"/>
                      <a:pt x="27" y="40"/>
                      <a:pt x="27" y="40"/>
                    </a:cubicBezTo>
                    <a:cubicBezTo>
                      <a:pt x="26" y="35"/>
                      <a:pt x="26" y="33"/>
                      <a:pt x="26" y="3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"/>
                      <a:pt x="18" y="0"/>
                      <a:pt x="14" y="0"/>
                    </a:cubicBezTo>
                    <a:cubicBezTo>
                      <a:pt x="7" y="0"/>
                      <a:pt x="1" y="3"/>
                      <a:pt x="1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6"/>
                      <a:pt x="9" y="4"/>
                      <a:pt x="14" y="4"/>
                    </a:cubicBezTo>
                    <a:cubicBezTo>
                      <a:pt x="20" y="4"/>
                      <a:pt x="21" y="7"/>
                      <a:pt x="21" y="13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14" y="17"/>
                      <a:pt x="0" y="16"/>
                      <a:pt x="0" y="29"/>
                    </a:cubicBezTo>
                    <a:cubicBezTo>
                      <a:pt x="0" y="36"/>
                      <a:pt x="4" y="41"/>
                      <a:pt x="11" y="41"/>
                    </a:cubicBezTo>
                    <a:cubicBezTo>
                      <a:pt x="15" y="41"/>
                      <a:pt x="19" y="39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40"/>
                      <a:pt x="22" y="40"/>
                      <a:pt x="22" y="40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5" name="Freeform 31"/>
              <p:cNvSpPr>
                <a:spLocks/>
              </p:cNvSpPr>
              <p:nvPr userDrawn="1"/>
            </p:nvSpPr>
            <p:spPr bwMode="auto">
              <a:xfrm>
                <a:off x="10196314" y="1881907"/>
                <a:ext cx="71438" cy="184150"/>
              </a:xfrm>
              <a:custGeom>
                <a:avLst/>
                <a:gdLst>
                  <a:gd name="T0" fmla="*/ 7 w 19"/>
                  <a:gd name="T1" fmla="*/ 14 h 49"/>
                  <a:gd name="T2" fmla="*/ 7 w 19"/>
                  <a:gd name="T3" fmla="*/ 41 h 49"/>
                  <a:gd name="T4" fmla="*/ 15 w 19"/>
                  <a:gd name="T5" fmla="*/ 49 h 49"/>
                  <a:gd name="T6" fmla="*/ 19 w 19"/>
                  <a:gd name="T7" fmla="*/ 49 h 49"/>
                  <a:gd name="T8" fmla="*/ 19 w 19"/>
                  <a:gd name="T9" fmla="*/ 45 h 49"/>
                  <a:gd name="T10" fmla="*/ 15 w 19"/>
                  <a:gd name="T11" fmla="*/ 45 h 49"/>
                  <a:gd name="T12" fmla="*/ 11 w 19"/>
                  <a:gd name="T13" fmla="*/ 39 h 49"/>
                  <a:gd name="T14" fmla="*/ 11 w 19"/>
                  <a:gd name="T15" fmla="*/ 14 h 49"/>
                  <a:gd name="T16" fmla="*/ 19 w 19"/>
                  <a:gd name="T17" fmla="*/ 14 h 49"/>
                  <a:gd name="T18" fmla="*/ 19 w 19"/>
                  <a:gd name="T19" fmla="*/ 10 h 49"/>
                  <a:gd name="T20" fmla="*/ 11 w 19"/>
                  <a:gd name="T21" fmla="*/ 10 h 49"/>
                  <a:gd name="T22" fmla="*/ 11 w 19"/>
                  <a:gd name="T23" fmla="*/ 0 h 49"/>
                  <a:gd name="T24" fmla="*/ 7 w 19"/>
                  <a:gd name="T25" fmla="*/ 2 h 49"/>
                  <a:gd name="T26" fmla="*/ 7 w 19"/>
                  <a:gd name="T27" fmla="*/ 10 h 49"/>
                  <a:gd name="T28" fmla="*/ 0 w 19"/>
                  <a:gd name="T29" fmla="*/ 10 h 49"/>
                  <a:gd name="T30" fmla="*/ 0 w 19"/>
                  <a:gd name="T31" fmla="*/ 14 h 49"/>
                  <a:gd name="T32" fmla="*/ 7 w 19"/>
                  <a:gd name="T33" fmla="*/ 1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49">
                    <a:moveTo>
                      <a:pt x="7" y="14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7" y="46"/>
                      <a:pt x="8" y="49"/>
                      <a:pt x="15" y="49"/>
                    </a:cubicBezTo>
                    <a:cubicBezTo>
                      <a:pt x="16" y="49"/>
                      <a:pt x="18" y="49"/>
                      <a:pt x="19" y="49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8" y="45"/>
                      <a:pt x="17" y="45"/>
                      <a:pt x="15" y="45"/>
                    </a:cubicBezTo>
                    <a:cubicBezTo>
                      <a:pt x="12" y="45"/>
                      <a:pt x="11" y="44"/>
                      <a:pt x="11" y="39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7" y="14"/>
                      <a:pt x="7" y="14"/>
                      <a:pt x="7" y="14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6" name="Freeform 32"/>
              <p:cNvSpPr>
                <a:spLocks noEditPoints="1"/>
              </p:cNvSpPr>
              <p:nvPr userDrawn="1"/>
            </p:nvSpPr>
            <p:spPr bwMode="auto">
              <a:xfrm>
                <a:off x="10285214" y="1916832"/>
                <a:ext cx="101600" cy="152400"/>
              </a:xfrm>
              <a:custGeom>
                <a:avLst/>
                <a:gdLst>
                  <a:gd name="T0" fmla="*/ 27 w 27"/>
                  <a:gd name="T1" fmla="*/ 21 h 41"/>
                  <a:gd name="T2" fmla="*/ 14 w 27"/>
                  <a:gd name="T3" fmla="*/ 0 h 41"/>
                  <a:gd name="T4" fmla="*/ 0 w 27"/>
                  <a:gd name="T5" fmla="*/ 17 h 41"/>
                  <a:gd name="T6" fmla="*/ 0 w 27"/>
                  <a:gd name="T7" fmla="*/ 26 h 41"/>
                  <a:gd name="T8" fmla="*/ 14 w 27"/>
                  <a:gd name="T9" fmla="*/ 41 h 41"/>
                  <a:gd name="T10" fmla="*/ 27 w 27"/>
                  <a:gd name="T11" fmla="*/ 28 h 41"/>
                  <a:gd name="T12" fmla="*/ 22 w 27"/>
                  <a:gd name="T13" fmla="*/ 28 h 41"/>
                  <a:gd name="T14" fmla="*/ 14 w 27"/>
                  <a:gd name="T15" fmla="*/ 37 h 41"/>
                  <a:gd name="T16" fmla="*/ 5 w 27"/>
                  <a:gd name="T17" fmla="*/ 24 h 41"/>
                  <a:gd name="T18" fmla="*/ 5 w 27"/>
                  <a:gd name="T19" fmla="*/ 21 h 41"/>
                  <a:gd name="T20" fmla="*/ 27 w 27"/>
                  <a:gd name="T21" fmla="*/ 21 h 41"/>
                  <a:gd name="T22" fmla="*/ 5 w 27"/>
                  <a:gd name="T23" fmla="*/ 18 h 41"/>
                  <a:gd name="T24" fmla="*/ 14 w 27"/>
                  <a:gd name="T25" fmla="*/ 4 h 41"/>
                  <a:gd name="T26" fmla="*/ 22 w 27"/>
                  <a:gd name="T27" fmla="*/ 18 h 41"/>
                  <a:gd name="T28" fmla="*/ 5 w 27"/>
                  <a:gd name="T29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41">
                    <a:moveTo>
                      <a:pt x="27" y="21"/>
                    </a:moveTo>
                    <a:cubicBezTo>
                      <a:pt x="27" y="10"/>
                      <a:pt x="27" y="0"/>
                      <a:pt x="14" y="0"/>
                    </a:cubicBezTo>
                    <a:cubicBezTo>
                      <a:pt x="5" y="0"/>
                      <a:pt x="0" y="5"/>
                      <a:pt x="0" y="1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8"/>
                      <a:pt x="7" y="41"/>
                      <a:pt x="14" y="41"/>
                    </a:cubicBezTo>
                    <a:cubicBezTo>
                      <a:pt x="21" y="41"/>
                      <a:pt x="26" y="37"/>
                      <a:pt x="27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33"/>
                      <a:pt x="19" y="37"/>
                      <a:pt x="14" y="37"/>
                    </a:cubicBezTo>
                    <a:cubicBezTo>
                      <a:pt x="6" y="37"/>
                      <a:pt x="5" y="30"/>
                      <a:pt x="5" y="24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7" y="21"/>
                      <a:pt x="27" y="21"/>
                      <a:pt x="27" y="21"/>
                    </a:cubicBezTo>
                    <a:close/>
                    <a:moveTo>
                      <a:pt x="5" y="18"/>
                    </a:moveTo>
                    <a:cubicBezTo>
                      <a:pt x="5" y="9"/>
                      <a:pt x="6" y="4"/>
                      <a:pt x="14" y="4"/>
                    </a:cubicBezTo>
                    <a:cubicBezTo>
                      <a:pt x="21" y="4"/>
                      <a:pt x="22" y="9"/>
                      <a:pt x="22" y="18"/>
                    </a:cubicBezTo>
                    <a:cubicBezTo>
                      <a:pt x="5" y="18"/>
                      <a:pt x="5" y="18"/>
                      <a:pt x="5" y="18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7" name="Freeform 33"/>
              <p:cNvSpPr>
                <a:spLocks/>
              </p:cNvSpPr>
              <p:nvPr userDrawn="1"/>
            </p:nvSpPr>
            <p:spPr bwMode="auto">
              <a:xfrm>
                <a:off x="10420151" y="1916832"/>
                <a:ext cx="57150" cy="149225"/>
              </a:xfrm>
              <a:custGeom>
                <a:avLst/>
                <a:gdLst>
                  <a:gd name="T0" fmla="*/ 4 w 15"/>
                  <a:gd name="T1" fmla="*/ 1 h 40"/>
                  <a:gd name="T2" fmla="*/ 0 w 15"/>
                  <a:gd name="T3" fmla="*/ 1 h 40"/>
                  <a:gd name="T4" fmla="*/ 0 w 15"/>
                  <a:gd name="T5" fmla="*/ 40 h 40"/>
                  <a:gd name="T6" fmla="*/ 4 w 15"/>
                  <a:gd name="T7" fmla="*/ 40 h 40"/>
                  <a:gd name="T8" fmla="*/ 4 w 15"/>
                  <a:gd name="T9" fmla="*/ 15 h 40"/>
                  <a:gd name="T10" fmla="*/ 15 w 15"/>
                  <a:gd name="T11" fmla="*/ 5 h 40"/>
                  <a:gd name="T12" fmla="*/ 15 w 15"/>
                  <a:gd name="T13" fmla="*/ 0 h 40"/>
                  <a:gd name="T14" fmla="*/ 4 w 15"/>
                  <a:gd name="T15" fmla="*/ 6 h 40"/>
                  <a:gd name="T16" fmla="*/ 4 w 15"/>
                  <a:gd name="T17" fmla="*/ 6 h 40"/>
                  <a:gd name="T18" fmla="*/ 4 w 15"/>
                  <a:gd name="T1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0">
                    <a:moveTo>
                      <a:pt x="4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8"/>
                      <a:pt x="9" y="4"/>
                      <a:pt x="15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0"/>
                      <a:pt x="6" y="2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8" name="Freeform 34"/>
              <p:cNvSpPr>
                <a:spLocks noEditPoints="1"/>
              </p:cNvSpPr>
              <p:nvPr userDrawn="1"/>
            </p:nvSpPr>
            <p:spPr bwMode="auto">
              <a:xfrm>
                <a:off x="10502701" y="1856507"/>
                <a:ext cx="19050" cy="209550"/>
              </a:xfrm>
              <a:custGeom>
                <a:avLst/>
                <a:gdLst>
                  <a:gd name="T0" fmla="*/ 12 w 12"/>
                  <a:gd name="T1" fmla="*/ 132 h 132"/>
                  <a:gd name="T2" fmla="*/ 12 w 12"/>
                  <a:gd name="T3" fmla="*/ 40 h 132"/>
                  <a:gd name="T4" fmla="*/ 0 w 12"/>
                  <a:gd name="T5" fmla="*/ 40 h 132"/>
                  <a:gd name="T6" fmla="*/ 0 w 12"/>
                  <a:gd name="T7" fmla="*/ 132 h 132"/>
                  <a:gd name="T8" fmla="*/ 12 w 12"/>
                  <a:gd name="T9" fmla="*/ 132 h 132"/>
                  <a:gd name="T10" fmla="*/ 12 w 12"/>
                  <a:gd name="T11" fmla="*/ 132 h 132"/>
                  <a:gd name="T12" fmla="*/ 12 w 12"/>
                  <a:gd name="T13" fmla="*/ 14 h 132"/>
                  <a:gd name="T14" fmla="*/ 12 w 12"/>
                  <a:gd name="T15" fmla="*/ 0 h 132"/>
                  <a:gd name="T16" fmla="*/ 0 w 12"/>
                  <a:gd name="T17" fmla="*/ 0 h 132"/>
                  <a:gd name="T18" fmla="*/ 0 w 12"/>
                  <a:gd name="T19" fmla="*/ 14 h 132"/>
                  <a:gd name="T20" fmla="*/ 12 w 12"/>
                  <a:gd name="T21" fmla="*/ 14 h 132"/>
                  <a:gd name="T22" fmla="*/ 12 w 12"/>
                  <a:gd name="T23" fmla="*/ 1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132">
                    <a:moveTo>
                      <a:pt x="12" y="132"/>
                    </a:moveTo>
                    <a:lnTo>
                      <a:pt x="12" y="40"/>
                    </a:lnTo>
                    <a:lnTo>
                      <a:pt x="0" y="40"/>
                    </a:lnTo>
                    <a:lnTo>
                      <a:pt x="0" y="132"/>
                    </a:lnTo>
                    <a:lnTo>
                      <a:pt x="12" y="132"/>
                    </a:lnTo>
                    <a:lnTo>
                      <a:pt x="12" y="132"/>
                    </a:lnTo>
                    <a:close/>
                    <a:moveTo>
                      <a:pt x="12" y="14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12" y="14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69B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9" name="Freeform 35"/>
              <p:cNvSpPr>
                <a:spLocks noEditPoints="1"/>
              </p:cNvSpPr>
              <p:nvPr userDrawn="1"/>
            </p:nvSpPr>
            <p:spPr bwMode="auto">
              <a:xfrm>
                <a:off x="10555089" y="1916832"/>
                <a:ext cx="101600" cy="152400"/>
              </a:xfrm>
              <a:custGeom>
                <a:avLst/>
                <a:gdLst>
                  <a:gd name="T0" fmla="*/ 22 w 27"/>
                  <a:gd name="T1" fmla="*/ 27 h 41"/>
                  <a:gd name="T2" fmla="*/ 12 w 27"/>
                  <a:gd name="T3" fmla="*/ 37 h 41"/>
                  <a:gd name="T4" fmla="*/ 5 w 27"/>
                  <a:gd name="T5" fmla="*/ 29 h 41"/>
                  <a:gd name="T6" fmla="*/ 22 w 27"/>
                  <a:gd name="T7" fmla="*/ 20 h 41"/>
                  <a:gd name="T8" fmla="*/ 22 w 27"/>
                  <a:gd name="T9" fmla="*/ 27 h 41"/>
                  <a:gd name="T10" fmla="*/ 22 w 27"/>
                  <a:gd name="T11" fmla="*/ 40 h 41"/>
                  <a:gd name="T12" fmla="*/ 27 w 27"/>
                  <a:gd name="T13" fmla="*/ 40 h 41"/>
                  <a:gd name="T14" fmla="*/ 26 w 27"/>
                  <a:gd name="T15" fmla="*/ 30 h 41"/>
                  <a:gd name="T16" fmla="*/ 26 w 27"/>
                  <a:gd name="T17" fmla="*/ 10 h 41"/>
                  <a:gd name="T18" fmla="*/ 14 w 27"/>
                  <a:gd name="T19" fmla="*/ 0 h 41"/>
                  <a:gd name="T20" fmla="*/ 1 w 27"/>
                  <a:gd name="T21" fmla="*/ 11 h 41"/>
                  <a:gd name="T22" fmla="*/ 6 w 27"/>
                  <a:gd name="T23" fmla="*/ 11 h 41"/>
                  <a:gd name="T24" fmla="*/ 14 w 27"/>
                  <a:gd name="T25" fmla="*/ 4 h 41"/>
                  <a:gd name="T26" fmla="*/ 22 w 27"/>
                  <a:gd name="T27" fmla="*/ 13 h 41"/>
                  <a:gd name="T28" fmla="*/ 22 w 27"/>
                  <a:gd name="T29" fmla="*/ 16 h 41"/>
                  <a:gd name="T30" fmla="*/ 0 w 27"/>
                  <a:gd name="T31" fmla="*/ 29 h 41"/>
                  <a:gd name="T32" fmla="*/ 11 w 27"/>
                  <a:gd name="T33" fmla="*/ 41 h 41"/>
                  <a:gd name="T34" fmla="*/ 22 w 27"/>
                  <a:gd name="T35" fmla="*/ 35 h 41"/>
                  <a:gd name="T36" fmla="*/ 22 w 27"/>
                  <a:gd name="T37" fmla="*/ 35 h 41"/>
                  <a:gd name="T38" fmla="*/ 22 w 27"/>
                  <a:gd name="T3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41">
                    <a:moveTo>
                      <a:pt x="22" y="27"/>
                    </a:moveTo>
                    <a:cubicBezTo>
                      <a:pt x="22" y="32"/>
                      <a:pt x="17" y="37"/>
                      <a:pt x="12" y="37"/>
                    </a:cubicBezTo>
                    <a:cubicBezTo>
                      <a:pt x="7" y="37"/>
                      <a:pt x="5" y="33"/>
                      <a:pt x="5" y="29"/>
                    </a:cubicBezTo>
                    <a:cubicBezTo>
                      <a:pt x="5" y="19"/>
                      <a:pt x="15" y="20"/>
                      <a:pt x="22" y="20"/>
                    </a:cubicBezTo>
                    <a:cubicBezTo>
                      <a:pt x="22" y="27"/>
                      <a:pt x="22" y="27"/>
                      <a:pt x="22" y="27"/>
                    </a:cubicBezTo>
                    <a:close/>
                    <a:moveTo>
                      <a:pt x="22" y="40"/>
                    </a:moveTo>
                    <a:cubicBezTo>
                      <a:pt x="27" y="40"/>
                      <a:pt x="27" y="40"/>
                      <a:pt x="27" y="40"/>
                    </a:cubicBezTo>
                    <a:cubicBezTo>
                      <a:pt x="26" y="35"/>
                      <a:pt x="26" y="33"/>
                      <a:pt x="26" y="3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"/>
                      <a:pt x="18" y="0"/>
                      <a:pt x="14" y="0"/>
                    </a:cubicBezTo>
                    <a:cubicBezTo>
                      <a:pt x="7" y="0"/>
                      <a:pt x="2" y="3"/>
                      <a:pt x="1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6"/>
                      <a:pt x="10" y="4"/>
                      <a:pt x="14" y="4"/>
                    </a:cubicBezTo>
                    <a:cubicBezTo>
                      <a:pt x="20" y="4"/>
                      <a:pt x="22" y="7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4" y="17"/>
                      <a:pt x="0" y="16"/>
                      <a:pt x="0" y="29"/>
                    </a:cubicBezTo>
                    <a:cubicBezTo>
                      <a:pt x="0" y="36"/>
                      <a:pt x="4" y="41"/>
                      <a:pt x="11" y="41"/>
                    </a:cubicBezTo>
                    <a:cubicBezTo>
                      <a:pt x="16" y="41"/>
                      <a:pt x="19" y="39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40"/>
                      <a:pt x="22" y="40"/>
                      <a:pt x="22" y="40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0" name="Freeform 36"/>
              <p:cNvSpPr>
                <a:spLocks/>
              </p:cNvSpPr>
              <p:nvPr userDrawn="1"/>
            </p:nvSpPr>
            <p:spPr bwMode="auto">
              <a:xfrm>
                <a:off x="10697964" y="1856507"/>
                <a:ext cx="15875" cy="209550"/>
              </a:xfrm>
              <a:custGeom>
                <a:avLst/>
                <a:gdLst>
                  <a:gd name="T0" fmla="*/ 10 w 10"/>
                  <a:gd name="T1" fmla="*/ 132 h 132"/>
                  <a:gd name="T2" fmla="*/ 10 w 10"/>
                  <a:gd name="T3" fmla="*/ 0 h 132"/>
                  <a:gd name="T4" fmla="*/ 0 w 10"/>
                  <a:gd name="T5" fmla="*/ 0 h 132"/>
                  <a:gd name="T6" fmla="*/ 0 w 10"/>
                  <a:gd name="T7" fmla="*/ 132 h 132"/>
                  <a:gd name="T8" fmla="*/ 10 w 10"/>
                  <a:gd name="T9" fmla="*/ 132 h 132"/>
                  <a:gd name="T10" fmla="*/ 10 w 10"/>
                  <a:gd name="T11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32">
                    <a:moveTo>
                      <a:pt x="10" y="132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0" y="132"/>
                    </a:lnTo>
                    <a:lnTo>
                      <a:pt x="10" y="132"/>
                    </a:lnTo>
                    <a:lnTo>
                      <a:pt x="10" y="132"/>
                    </a:ln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1" name="Freeform 37"/>
              <p:cNvSpPr>
                <a:spLocks/>
              </p:cNvSpPr>
              <p:nvPr userDrawn="1"/>
            </p:nvSpPr>
            <p:spPr bwMode="auto">
              <a:xfrm>
                <a:off x="10750351" y="1916832"/>
                <a:ext cx="87313" cy="152400"/>
              </a:xfrm>
              <a:custGeom>
                <a:avLst/>
                <a:gdLst>
                  <a:gd name="T0" fmla="*/ 23 w 23"/>
                  <a:gd name="T1" fmla="*/ 30 h 41"/>
                  <a:gd name="T2" fmla="*/ 5 w 23"/>
                  <a:gd name="T3" fmla="*/ 9 h 41"/>
                  <a:gd name="T4" fmla="*/ 11 w 23"/>
                  <a:gd name="T5" fmla="*/ 4 h 41"/>
                  <a:gd name="T6" fmla="*/ 18 w 23"/>
                  <a:gd name="T7" fmla="*/ 11 h 41"/>
                  <a:gd name="T8" fmla="*/ 23 w 23"/>
                  <a:gd name="T9" fmla="*/ 11 h 41"/>
                  <a:gd name="T10" fmla="*/ 13 w 23"/>
                  <a:gd name="T11" fmla="*/ 0 h 41"/>
                  <a:gd name="T12" fmla="*/ 1 w 23"/>
                  <a:gd name="T13" fmla="*/ 10 h 41"/>
                  <a:gd name="T14" fmla="*/ 18 w 23"/>
                  <a:gd name="T15" fmla="*/ 30 h 41"/>
                  <a:gd name="T16" fmla="*/ 12 w 23"/>
                  <a:gd name="T17" fmla="*/ 37 h 41"/>
                  <a:gd name="T18" fmla="*/ 5 w 23"/>
                  <a:gd name="T19" fmla="*/ 28 h 41"/>
                  <a:gd name="T20" fmla="*/ 0 w 23"/>
                  <a:gd name="T21" fmla="*/ 28 h 41"/>
                  <a:gd name="T22" fmla="*/ 11 w 23"/>
                  <a:gd name="T23" fmla="*/ 41 h 41"/>
                  <a:gd name="T24" fmla="*/ 23 w 23"/>
                  <a:gd name="T25" fmla="*/ 3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1">
                    <a:moveTo>
                      <a:pt x="23" y="30"/>
                    </a:moveTo>
                    <a:cubicBezTo>
                      <a:pt x="23" y="17"/>
                      <a:pt x="5" y="19"/>
                      <a:pt x="5" y="9"/>
                    </a:cubicBezTo>
                    <a:cubicBezTo>
                      <a:pt x="5" y="6"/>
                      <a:pt x="8" y="4"/>
                      <a:pt x="11" y="4"/>
                    </a:cubicBezTo>
                    <a:cubicBezTo>
                      <a:pt x="17" y="4"/>
                      <a:pt x="18" y="6"/>
                      <a:pt x="18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5"/>
                      <a:pt x="20" y="0"/>
                      <a:pt x="13" y="0"/>
                    </a:cubicBezTo>
                    <a:cubicBezTo>
                      <a:pt x="6" y="0"/>
                      <a:pt x="1" y="3"/>
                      <a:pt x="1" y="10"/>
                    </a:cubicBezTo>
                    <a:cubicBezTo>
                      <a:pt x="1" y="23"/>
                      <a:pt x="18" y="20"/>
                      <a:pt x="18" y="30"/>
                    </a:cubicBezTo>
                    <a:cubicBezTo>
                      <a:pt x="18" y="35"/>
                      <a:pt x="16" y="37"/>
                      <a:pt x="12" y="37"/>
                    </a:cubicBezTo>
                    <a:cubicBezTo>
                      <a:pt x="6" y="37"/>
                      <a:pt x="5" y="34"/>
                      <a:pt x="5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7"/>
                      <a:pt x="3" y="41"/>
                      <a:pt x="11" y="41"/>
                    </a:cubicBezTo>
                    <a:cubicBezTo>
                      <a:pt x="19" y="41"/>
                      <a:pt x="23" y="37"/>
                      <a:pt x="23" y="30"/>
                    </a:cubicBezTo>
                    <a:close/>
                  </a:path>
                </a:pathLst>
              </a:custGeom>
              <a:solidFill>
                <a:srgbClr val="006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675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026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69B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80975">
              <a:buClr>
                <a:srgbClr val="D51317"/>
              </a:buClr>
              <a:buFont typeface="Arial" pitchFamily="34" charset="0"/>
              <a:buChar char="•"/>
              <a:defRPr/>
            </a:lvl1pPr>
            <a:lvl2pPr marL="361950" indent="-180975">
              <a:buClr>
                <a:srgbClr val="D51317"/>
              </a:buClr>
              <a:buFont typeface="Arial" pitchFamily="34" charset="0"/>
              <a:buChar char="•"/>
              <a:defRPr/>
            </a:lvl2pPr>
            <a:lvl3pPr marL="533400" indent="-171450">
              <a:buClr>
                <a:srgbClr val="D51317"/>
              </a:buClr>
              <a:buFont typeface="Arial" pitchFamily="34" charset="0"/>
              <a:buChar char="•"/>
              <a:defRPr/>
            </a:lvl3pPr>
            <a:lvl4pPr marL="715963" indent="-182563">
              <a:buClr>
                <a:srgbClr val="D51317"/>
              </a:buClr>
              <a:buFont typeface="Arial" pitchFamily="34" charset="0"/>
              <a:buChar char="•"/>
              <a:defRPr/>
            </a:lvl4pPr>
            <a:lvl5pPr marL="896938" indent="-180975">
              <a:buClr>
                <a:srgbClr val="D51317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86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with 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5618" y="269285"/>
            <a:ext cx="7493679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55618" y="1591147"/>
            <a:ext cx="3132686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en-GB" dirty="0"/>
            </a:lvl5pPr>
          </a:lstStyle>
          <a:p>
            <a:pPr marL="180975" lvl="0" indent="-180975">
              <a:buClr>
                <a:srgbClr val="D51317"/>
              </a:buClr>
            </a:pPr>
            <a:r>
              <a:rPr lang="de-DE" dirty="0" smtClean="0"/>
              <a:t>Textmasterformat bearbeiten</a:t>
            </a:r>
          </a:p>
          <a:p>
            <a:pPr marL="361950" lvl="1" indent="-180975">
              <a:buClr>
                <a:srgbClr val="D51317"/>
              </a:buClr>
              <a:buChar char="•"/>
            </a:pPr>
            <a:r>
              <a:rPr lang="de-DE" dirty="0" smtClean="0"/>
              <a:t>Zweite Ebene</a:t>
            </a:r>
          </a:p>
          <a:p>
            <a:pPr marL="533400" lvl="2" indent="-171450">
              <a:buClr>
                <a:srgbClr val="D51317"/>
              </a:buClr>
            </a:pPr>
            <a:r>
              <a:rPr lang="de-DE" dirty="0" smtClean="0"/>
              <a:t>Dritte Ebene</a:t>
            </a:r>
          </a:p>
          <a:p>
            <a:pPr marL="715963" lvl="3" indent="-182563">
              <a:buClr>
                <a:srgbClr val="D51317"/>
              </a:buClr>
              <a:buChar char="•"/>
            </a:pPr>
            <a:r>
              <a:rPr lang="de-DE" dirty="0" smtClean="0"/>
              <a:t>Vierte Ebene</a:t>
            </a:r>
          </a:p>
          <a:p>
            <a:pPr marL="896938" lvl="4" indent="-180975">
              <a:buClr>
                <a:srgbClr val="D51317"/>
              </a:buClr>
              <a:buChar char="•"/>
            </a:pPr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176164" y="1591147"/>
            <a:ext cx="3132686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en-GB" dirty="0"/>
            </a:lvl5pPr>
          </a:lstStyle>
          <a:p>
            <a:pPr marL="180975" lvl="0" indent="-180975">
              <a:buClr>
                <a:srgbClr val="D51317"/>
              </a:buClr>
            </a:pPr>
            <a:r>
              <a:rPr lang="de-DE" dirty="0" smtClean="0"/>
              <a:t>Textmasterformat bearbeiten</a:t>
            </a:r>
          </a:p>
          <a:p>
            <a:pPr marL="361950" lvl="1" indent="-180975">
              <a:buClr>
                <a:srgbClr val="D51317"/>
              </a:buClr>
              <a:buChar char="•"/>
            </a:pPr>
            <a:r>
              <a:rPr lang="de-DE" dirty="0" smtClean="0"/>
              <a:t>Zweite Ebene</a:t>
            </a:r>
          </a:p>
          <a:p>
            <a:pPr marL="533400" lvl="2" indent="-171450">
              <a:buClr>
                <a:srgbClr val="D51317"/>
              </a:buClr>
            </a:pPr>
            <a:r>
              <a:rPr lang="de-DE" dirty="0" smtClean="0"/>
              <a:t>Dritte Ebene</a:t>
            </a:r>
          </a:p>
          <a:p>
            <a:pPr marL="715963" lvl="3" indent="-182563">
              <a:buClr>
                <a:srgbClr val="D51317"/>
              </a:buClr>
              <a:buChar char="•"/>
            </a:pPr>
            <a:r>
              <a:rPr lang="de-DE" dirty="0" smtClean="0"/>
              <a:t>Vierte Ebene</a:t>
            </a:r>
          </a:p>
          <a:p>
            <a:pPr marL="896938" lvl="4" indent="-180975">
              <a:buClr>
                <a:srgbClr val="D51317"/>
              </a:buClr>
              <a:buChar char="•"/>
            </a:pPr>
            <a:r>
              <a:rPr lang="de-DE" dirty="0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82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57883" y="26928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57883" y="1594076"/>
            <a:ext cx="7493679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975" lvl="0" indent="-180975">
              <a:buClr>
                <a:srgbClr val="D51317"/>
              </a:buClr>
            </a:pPr>
            <a:r>
              <a:rPr lang="de-DE" dirty="0" smtClean="0"/>
              <a:t>Textmasterformat bearbeiten</a:t>
            </a:r>
          </a:p>
          <a:p>
            <a:pPr marL="361950" lvl="1" indent="-180975">
              <a:buClr>
                <a:srgbClr val="D51317"/>
              </a:buClr>
              <a:buChar char="•"/>
            </a:pPr>
            <a:r>
              <a:rPr lang="de-DE" dirty="0" smtClean="0"/>
              <a:t>Zweite Ebene</a:t>
            </a:r>
          </a:p>
          <a:p>
            <a:pPr marL="533400" lvl="2" indent="-171450">
              <a:buClr>
                <a:srgbClr val="D51317"/>
              </a:buClr>
            </a:pPr>
            <a:r>
              <a:rPr lang="de-DE" dirty="0" smtClean="0"/>
              <a:t>Dritte Ebene</a:t>
            </a:r>
          </a:p>
          <a:p>
            <a:pPr marL="715963" lvl="3" indent="-182563">
              <a:buClr>
                <a:srgbClr val="D51317"/>
              </a:buClr>
              <a:buChar char="•"/>
            </a:pPr>
            <a:r>
              <a:rPr lang="de-DE" dirty="0" smtClean="0"/>
              <a:t>Vierte Ebene</a:t>
            </a:r>
          </a:p>
          <a:p>
            <a:pPr marL="896938" lvl="4" indent="-180975">
              <a:buClr>
                <a:srgbClr val="D51317"/>
              </a:buClr>
              <a:buChar char="•"/>
            </a:pPr>
            <a:r>
              <a:rPr lang="de-DE" dirty="0" smtClean="0"/>
              <a:t>Fünfte Ebene</a:t>
            </a:r>
            <a:endParaRPr lang="en-GB" dirty="0"/>
          </a:p>
        </p:txBody>
      </p:sp>
      <p:pic>
        <p:nvPicPr>
          <p:cNvPr id="40" name="Picture 42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097" y="5707040"/>
            <a:ext cx="9172093" cy="116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/>
          <p:nvPr userDrawn="1"/>
        </p:nvGrpSpPr>
        <p:grpSpPr>
          <a:xfrm>
            <a:off x="890469" y="6049267"/>
            <a:ext cx="874076" cy="559761"/>
            <a:chOff x="797848" y="5978051"/>
            <a:chExt cx="1070100" cy="685296"/>
          </a:xfrm>
        </p:grpSpPr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797848" y="6059896"/>
              <a:ext cx="426936" cy="538098"/>
            </a:xfrm>
            <a:custGeom>
              <a:avLst/>
              <a:gdLst>
                <a:gd name="T0" fmla="*/ 0 w 296"/>
                <a:gd name="T1" fmla="*/ 22 h 373"/>
                <a:gd name="T2" fmla="*/ 234 w 296"/>
                <a:gd name="T3" fmla="*/ 84 h 373"/>
                <a:gd name="T4" fmla="*/ 239 w 296"/>
                <a:gd name="T5" fmla="*/ 373 h 373"/>
                <a:gd name="T6" fmla="*/ 217 w 296"/>
                <a:gd name="T7" fmla="*/ 117 h 373"/>
                <a:gd name="T8" fmla="*/ 40 w 296"/>
                <a:gd name="T9" fmla="*/ 66 h 373"/>
                <a:gd name="T10" fmla="*/ 0 w 296"/>
                <a:gd name="T11" fmla="*/ 22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6" h="373">
                  <a:moveTo>
                    <a:pt x="0" y="22"/>
                  </a:moveTo>
                  <a:cubicBezTo>
                    <a:pt x="84" y="0"/>
                    <a:pt x="177" y="22"/>
                    <a:pt x="234" y="84"/>
                  </a:cubicBezTo>
                  <a:cubicBezTo>
                    <a:pt x="292" y="147"/>
                    <a:pt x="281" y="304"/>
                    <a:pt x="239" y="373"/>
                  </a:cubicBezTo>
                  <a:cubicBezTo>
                    <a:pt x="239" y="373"/>
                    <a:pt x="296" y="210"/>
                    <a:pt x="217" y="117"/>
                  </a:cubicBezTo>
                  <a:cubicBezTo>
                    <a:pt x="176" y="68"/>
                    <a:pt x="104" y="51"/>
                    <a:pt x="40" y="66"/>
                  </a:cubicBezTo>
                  <a:cubicBezTo>
                    <a:pt x="0" y="22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1029945" y="5978051"/>
              <a:ext cx="525271" cy="685296"/>
            </a:xfrm>
            <a:custGeom>
              <a:avLst/>
              <a:gdLst>
                <a:gd name="T0" fmla="*/ 364 w 364"/>
                <a:gd name="T1" fmla="*/ 14 h 475"/>
                <a:gd name="T2" fmla="*/ 64 w 364"/>
                <a:gd name="T3" fmla="*/ 140 h 475"/>
                <a:gd name="T4" fmla="*/ 81 w 364"/>
                <a:gd name="T5" fmla="*/ 475 h 475"/>
                <a:gd name="T6" fmla="*/ 94 w 364"/>
                <a:gd name="T7" fmla="*/ 180 h 475"/>
                <a:gd name="T8" fmla="*/ 320 w 364"/>
                <a:gd name="T9" fmla="*/ 79 h 475"/>
                <a:gd name="T10" fmla="*/ 364 w 364"/>
                <a:gd name="T11" fmla="*/ 14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4" h="475">
                  <a:moveTo>
                    <a:pt x="364" y="14"/>
                  </a:moveTo>
                  <a:cubicBezTo>
                    <a:pt x="248" y="0"/>
                    <a:pt x="128" y="46"/>
                    <a:pt x="64" y="140"/>
                  </a:cubicBezTo>
                  <a:cubicBezTo>
                    <a:pt x="0" y="234"/>
                    <a:pt x="13" y="392"/>
                    <a:pt x="81" y="475"/>
                  </a:cubicBezTo>
                  <a:cubicBezTo>
                    <a:pt x="81" y="475"/>
                    <a:pt x="6" y="319"/>
                    <a:pt x="94" y="180"/>
                  </a:cubicBezTo>
                  <a:cubicBezTo>
                    <a:pt x="139" y="107"/>
                    <a:pt x="231" y="72"/>
                    <a:pt x="320" y="79"/>
                  </a:cubicBezTo>
                  <a:cubicBezTo>
                    <a:pt x="364" y="14"/>
                    <a:pt x="364" y="14"/>
                    <a:pt x="364" y="14"/>
                  </a:cubicBezTo>
                  <a:close/>
                </a:path>
              </a:pathLst>
            </a:custGeom>
            <a:solidFill>
              <a:srgbClr val="D51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1053154" y="5992099"/>
              <a:ext cx="136815" cy="115438"/>
            </a:xfrm>
            <a:custGeom>
              <a:avLst/>
              <a:gdLst>
                <a:gd name="T0" fmla="*/ 8 w 95"/>
                <a:gd name="T1" fmla="*/ 26 h 80"/>
                <a:gd name="T2" fmla="*/ 28 w 95"/>
                <a:gd name="T3" fmla="*/ 28 h 80"/>
                <a:gd name="T4" fmla="*/ 42 w 95"/>
                <a:gd name="T5" fmla="*/ 75 h 80"/>
                <a:gd name="T6" fmla="*/ 65 w 95"/>
                <a:gd name="T7" fmla="*/ 53 h 80"/>
                <a:gd name="T8" fmla="*/ 48 w 95"/>
                <a:gd name="T9" fmla="*/ 4 h 80"/>
                <a:gd name="T10" fmla="*/ 36 w 95"/>
                <a:gd name="T11" fmla="*/ 0 h 80"/>
                <a:gd name="T12" fmla="*/ 61 w 95"/>
                <a:gd name="T13" fmla="*/ 1 h 80"/>
                <a:gd name="T14" fmla="*/ 86 w 95"/>
                <a:gd name="T15" fmla="*/ 54 h 80"/>
                <a:gd name="T16" fmla="*/ 53 w 95"/>
                <a:gd name="T17" fmla="*/ 78 h 80"/>
                <a:gd name="T18" fmla="*/ 30 w 95"/>
                <a:gd name="T19" fmla="*/ 77 h 80"/>
                <a:gd name="T20" fmla="*/ 25 w 95"/>
                <a:gd name="T21" fmla="*/ 76 h 80"/>
                <a:gd name="T22" fmla="*/ 8 w 95"/>
                <a:gd name="T23" fmla="*/ 2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80">
                  <a:moveTo>
                    <a:pt x="8" y="26"/>
                  </a:moveTo>
                  <a:cubicBezTo>
                    <a:pt x="28" y="28"/>
                    <a:pt x="28" y="28"/>
                    <a:pt x="28" y="28"/>
                  </a:cubicBezTo>
                  <a:cubicBezTo>
                    <a:pt x="21" y="44"/>
                    <a:pt x="28" y="69"/>
                    <a:pt x="42" y="75"/>
                  </a:cubicBezTo>
                  <a:cubicBezTo>
                    <a:pt x="51" y="73"/>
                    <a:pt x="60" y="65"/>
                    <a:pt x="65" y="53"/>
                  </a:cubicBezTo>
                  <a:cubicBezTo>
                    <a:pt x="72" y="34"/>
                    <a:pt x="66" y="14"/>
                    <a:pt x="48" y="4"/>
                  </a:cubicBezTo>
                  <a:cubicBezTo>
                    <a:pt x="44" y="2"/>
                    <a:pt x="32" y="0"/>
                    <a:pt x="36" y="0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81" y="3"/>
                    <a:pt x="95" y="33"/>
                    <a:pt x="86" y="54"/>
                  </a:cubicBezTo>
                  <a:cubicBezTo>
                    <a:pt x="80" y="69"/>
                    <a:pt x="66" y="80"/>
                    <a:pt x="53" y="7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29" y="76"/>
                    <a:pt x="27" y="76"/>
                    <a:pt x="25" y="76"/>
                  </a:cubicBezTo>
                  <a:cubicBezTo>
                    <a:pt x="6" y="71"/>
                    <a:pt x="0" y="44"/>
                    <a:pt x="8" y="26"/>
                  </a:cubicBezTo>
                  <a:close/>
                </a:path>
              </a:pathLst>
            </a:custGeom>
            <a:solidFill>
              <a:srgbClr val="D51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1053154" y="6029967"/>
              <a:ext cx="60467" cy="73294"/>
            </a:xfrm>
            <a:custGeom>
              <a:avLst/>
              <a:gdLst>
                <a:gd name="T0" fmla="*/ 8 w 42"/>
                <a:gd name="T1" fmla="*/ 0 h 51"/>
                <a:gd name="T2" fmla="*/ 28 w 42"/>
                <a:gd name="T3" fmla="*/ 2 h 51"/>
                <a:gd name="T4" fmla="*/ 42 w 42"/>
                <a:gd name="T5" fmla="*/ 49 h 51"/>
                <a:gd name="T6" fmla="*/ 30 w 42"/>
                <a:gd name="T7" fmla="*/ 51 h 51"/>
                <a:gd name="T8" fmla="*/ 25 w 42"/>
                <a:gd name="T9" fmla="*/ 50 h 51"/>
                <a:gd name="T10" fmla="*/ 8 w 42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51">
                  <a:moveTo>
                    <a:pt x="8" y="0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1" y="18"/>
                    <a:pt x="28" y="43"/>
                    <a:pt x="42" y="49"/>
                  </a:cubicBezTo>
                  <a:cubicBezTo>
                    <a:pt x="41" y="50"/>
                    <a:pt x="30" y="51"/>
                    <a:pt x="30" y="51"/>
                  </a:cubicBezTo>
                  <a:cubicBezTo>
                    <a:pt x="29" y="50"/>
                    <a:pt x="27" y="50"/>
                    <a:pt x="25" y="50"/>
                  </a:cubicBezTo>
                  <a:cubicBezTo>
                    <a:pt x="6" y="45"/>
                    <a:pt x="0" y="18"/>
                    <a:pt x="8" y="0"/>
                  </a:cubicBezTo>
                  <a:close/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1263263" y="6178387"/>
              <a:ext cx="157581" cy="206444"/>
            </a:xfrm>
            <a:custGeom>
              <a:avLst/>
              <a:gdLst>
                <a:gd name="T0" fmla="*/ 30 w 109"/>
                <a:gd name="T1" fmla="*/ 118 h 143"/>
                <a:gd name="T2" fmla="*/ 30 w 109"/>
                <a:gd name="T3" fmla="*/ 81 h 143"/>
                <a:gd name="T4" fmla="*/ 54 w 109"/>
                <a:gd name="T5" fmla="*/ 81 h 143"/>
                <a:gd name="T6" fmla="*/ 78 w 109"/>
                <a:gd name="T7" fmla="*/ 99 h 143"/>
                <a:gd name="T8" fmla="*/ 54 w 109"/>
                <a:gd name="T9" fmla="*/ 118 h 143"/>
                <a:gd name="T10" fmla="*/ 30 w 109"/>
                <a:gd name="T11" fmla="*/ 118 h 143"/>
                <a:gd name="T12" fmla="*/ 30 w 109"/>
                <a:gd name="T13" fmla="*/ 57 h 143"/>
                <a:gd name="T14" fmla="*/ 30 w 109"/>
                <a:gd name="T15" fmla="*/ 25 h 143"/>
                <a:gd name="T16" fmla="*/ 54 w 109"/>
                <a:gd name="T17" fmla="*/ 25 h 143"/>
                <a:gd name="T18" fmla="*/ 73 w 109"/>
                <a:gd name="T19" fmla="*/ 41 h 143"/>
                <a:gd name="T20" fmla="*/ 54 w 109"/>
                <a:gd name="T21" fmla="*/ 57 h 143"/>
                <a:gd name="T22" fmla="*/ 30 w 109"/>
                <a:gd name="T23" fmla="*/ 57 h 143"/>
                <a:gd name="T24" fmla="*/ 53 w 109"/>
                <a:gd name="T25" fmla="*/ 141 h 143"/>
                <a:gd name="T26" fmla="*/ 109 w 109"/>
                <a:gd name="T27" fmla="*/ 105 h 143"/>
                <a:gd name="T28" fmla="*/ 79 w 109"/>
                <a:gd name="T29" fmla="*/ 68 h 143"/>
                <a:gd name="T30" fmla="*/ 79 w 109"/>
                <a:gd name="T31" fmla="*/ 68 h 143"/>
                <a:gd name="T32" fmla="*/ 103 w 109"/>
                <a:gd name="T33" fmla="*/ 38 h 143"/>
                <a:gd name="T34" fmla="*/ 53 w 109"/>
                <a:gd name="T35" fmla="*/ 1 h 143"/>
                <a:gd name="T36" fmla="*/ 0 w 109"/>
                <a:gd name="T37" fmla="*/ 1 h 143"/>
                <a:gd name="T38" fmla="*/ 0 w 109"/>
                <a:gd name="T39" fmla="*/ 141 h 143"/>
                <a:gd name="T40" fmla="*/ 53 w 109"/>
                <a:gd name="T41" fmla="*/ 1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43">
                  <a:moveTo>
                    <a:pt x="30" y="118"/>
                  </a:moveTo>
                  <a:cubicBezTo>
                    <a:pt x="30" y="81"/>
                    <a:pt x="30" y="81"/>
                    <a:pt x="30" y="81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68" y="81"/>
                    <a:pt x="78" y="83"/>
                    <a:pt x="78" y="99"/>
                  </a:cubicBezTo>
                  <a:cubicBezTo>
                    <a:pt x="78" y="115"/>
                    <a:pt x="68" y="118"/>
                    <a:pt x="54" y="118"/>
                  </a:cubicBezTo>
                  <a:cubicBezTo>
                    <a:pt x="30" y="118"/>
                    <a:pt x="30" y="118"/>
                    <a:pt x="30" y="118"/>
                  </a:cubicBezTo>
                  <a:close/>
                  <a:moveTo>
                    <a:pt x="30" y="57"/>
                  </a:moveTo>
                  <a:cubicBezTo>
                    <a:pt x="30" y="25"/>
                    <a:pt x="30" y="25"/>
                    <a:pt x="30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66" y="25"/>
                    <a:pt x="73" y="30"/>
                    <a:pt x="73" y="41"/>
                  </a:cubicBezTo>
                  <a:cubicBezTo>
                    <a:pt x="73" y="52"/>
                    <a:pt x="66" y="57"/>
                    <a:pt x="54" y="57"/>
                  </a:cubicBezTo>
                  <a:cubicBezTo>
                    <a:pt x="30" y="57"/>
                    <a:pt x="30" y="57"/>
                    <a:pt x="30" y="57"/>
                  </a:cubicBezTo>
                  <a:close/>
                  <a:moveTo>
                    <a:pt x="53" y="141"/>
                  </a:moveTo>
                  <a:cubicBezTo>
                    <a:pt x="75" y="143"/>
                    <a:pt x="109" y="132"/>
                    <a:pt x="109" y="105"/>
                  </a:cubicBezTo>
                  <a:cubicBezTo>
                    <a:pt x="109" y="84"/>
                    <a:pt x="96" y="72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93" y="63"/>
                    <a:pt x="103" y="53"/>
                    <a:pt x="103" y="38"/>
                  </a:cubicBezTo>
                  <a:cubicBezTo>
                    <a:pt x="103" y="10"/>
                    <a:pt x="78" y="0"/>
                    <a:pt x="5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53" y="141"/>
                    <a:pt x="53" y="141"/>
                    <a:pt x="53" y="141"/>
                  </a:cubicBezTo>
                  <a:close/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1441000" y="6180219"/>
              <a:ext cx="227821" cy="201558"/>
            </a:xfrm>
            <a:custGeom>
              <a:avLst/>
              <a:gdLst>
                <a:gd name="T0" fmla="*/ 307 w 373"/>
                <a:gd name="T1" fmla="*/ 47 h 330"/>
                <a:gd name="T2" fmla="*/ 307 w 373"/>
                <a:gd name="T3" fmla="*/ 47 h 330"/>
                <a:gd name="T4" fmla="*/ 307 w 373"/>
                <a:gd name="T5" fmla="*/ 330 h 330"/>
                <a:gd name="T6" fmla="*/ 373 w 373"/>
                <a:gd name="T7" fmla="*/ 330 h 330"/>
                <a:gd name="T8" fmla="*/ 373 w 373"/>
                <a:gd name="T9" fmla="*/ 0 h 330"/>
                <a:gd name="T10" fmla="*/ 262 w 373"/>
                <a:gd name="T11" fmla="*/ 0 h 330"/>
                <a:gd name="T12" fmla="*/ 187 w 373"/>
                <a:gd name="T13" fmla="*/ 240 h 330"/>
                <a:gd name="T14" fmla="*/ 187 w 373"/>
                <a:gd name="T15" fmla="*/ 240 h 330"/>
                <a:gd name="T16" fmla="*/ 118 w 373"/>
                <a:gd name="T17" fmla="*/ 0 h 330"/>
                <a:gd name="T18" fmla="*/ 0 w 373"/>
                <a:gd name="T19" fmla="*/ 0 h 330"/>
                <a:gd name="T20" fmla="*/ 0 w 373"/>
                <a:gd name="T21" fmla="*/ 330 h 330"/>
                <a:gd name="T22" fmla="*/ 66 w 373"/>
                <a:gd name="T23" fmla="*/ 330 h 330"/>
                <a:gd name="T24" fmla="*/ 66 w 373"/>
                <a:gd name="T25" fmla="*/ 47 h 330"/>
                <a:gd name="T26" fmla="*/ 68 w 373"/>
                <a:gd name="T27" fmla="*/ 47 h 330"/>
                <a:gd name="T28" fmla="*/ 156 w 373"/>
                <a:gd name="T29" fmla="*/ 330 h 330"/>
                <a:gd name="T30" fmla="*/ 215 w 373"/>
                <a:gd name="T31" fmla="*/ 330 h 330"/>
                <a:gd name="T32" fmla="*/ 307 w 373"/>
                <a:gd name="T33" fmla="*/ 47 h 330"/>
                <a:gd name="T34" fmla="*/ 307 w 373"/>
                <a:gd name="T35" fmla="*/ 47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3" h="330">
                  <a:moveTo>
                    <a:pt x="307" y="47"/>
                  </a:moveTo>
                  <a:lnTo>
                    <a:pt x="307" y="47"/>
                  </a:lnTo>
                  <a:lnTo>
                    <a:pt x="307" y="330"/>
                  </a:lnTo>
                  <a:lnTo>
                    <a:pt x="373" y="330"/>
                  </a:lnTo>
                  <a:lnTo>
                    <a:pt x="373" y="0"/>
                  </a:lnTo>
                  <a:lnTo>
                    <a:pt x="262" y="0"/>
                  </a:lnTo>
                  <a:lnTo>
                    <a:pt x="187" y="240"/>
                  </a:lnTo>
                  <a:lnTo>
                    <a:pt x="187" y="240"/>
                  </a:lnTo>
                  <a:lnTo>
                    <a:pt x="118" y="0"/>
                  </a:lnTo>
                  <a:lnTo>
                    <a:pt x="0" y="0"/>
                  </a:lnTo>
                  <a:lnTo>
                    <a:pt x="0" y="330"/>
                  </a:lnTo>
                  <a:lnTo>
                    <a:pt x="66" y="330"/>
                  </a:lnTo>
                  <a:lnTo>
                    <a:pt x="66" y="47"/>
                  </a:lnTo>
                  <a:lnTo>
                    <a:pt x="68" y="47"/>
                  </a:lnTo>
                  <a:lnTo>
                    <a:pt x="156" y="330"/>
                  </a:lnTo>
                  <a:lnTo>
                    <a:pt x="215" y="330"/>
                  </a:lnTo>
                  <a:lnTo>
                    <a:pt x="307" y="47"/>
                  </a:lnTo>
                  <a:lnTo>
                    <a:pt x="307" y="47"/>
                  </a:lnTo>
                  <a:close/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1693253" y="6175333"/>
              <a:ext cx="169186" cy="210720"/>
            </a:xfrm>
            <a:custGeom>
              <a:avLst/>
              <a:gdLst>
                <a:gd name="T0" fmla="*/ 117 w 117"/>
                <a:gd name="T1" fmla="*/ 49 h 146"/>
                <a:gd name="T2" fmla="*/ 59 w 117"/>
                <a:gd name="T3" fmla="*/ 0 h 146"/>
                <a:gd name="T4" fmla="*/ 0 w 117"/>
                <a:gd name="T5" fmla="*/ 73 h 146"/>
                <a:gd name="T6" fmla="*/ 59 w 117"/>
                <a:gd name="T7" fmla="*/ 146 h 146"/>
                <a:gd name="T8" fmla="*/ 117 w 117"/>
                <a:gd name="T9" fmla="*/ 98 h 146"/>
                <a:gd name="T10" fmla="*/ 85 w 117"/>
                <a:gd name="T11" fmla="*/ 98 h 146"/>
                <a:gd name="T12" fmla="*/ 59 w 117"/>
                <a:gd name="T13" fmla="*/ 124 h 146"/>
                <a:gd name="T14" fmla="*/ 32 w 117"/>
                <a:gd name="T15" fmla="*/ 73 h 146"/>
                <a:gd name="T16" fmla="*/ 59 w 117"/>
                <a:gd name="T17" fmla="*/ 22 h 146"/>
                <a:gd name="T18" fmla="*/ 85 w 117"/>
                <a:gd name="T19" fmla="*/ 49 h 146"/>
                <a:gd name="T20" fmla="*/ 117 w 117"/>
                <a:gd name="T21" fmla="*/ 4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46">
                  <a:moveTo>
                    <a:pt x="117" y="49"/>
                  </a:moveTo>
                  <a:cubicBezTo>
                    <a:pt x="116" y="14"/>
                    <a:pt x="91" y="0"/>
                    <a:pt x="59" y="0"/>
                  </a:cubicBezTo>
                  <a:cubicBezTo>
                    <a:pt x="18" y="0"/>
                    <a:pt x="0" y="32"/>
                    <a:pt x="0" y="73"/>
                  </a:cubicBezTo>
                  <a:cubicBezTo>
                    <a:pt x="0" y="114"/>
                    <a:pt x="18" y="146"/>
                    <a:pt x="59" y="146"/>
                  </a:cubicBezTo>
                  <a:cubicBezTo>
                    <a:pt x="91" y="146"/>
                    <a:pt x="116" y="133"/>
                    <a:pt x="117" y="98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112"/>
                    <a:pt x="77" y="124"/>
                    <a:pt x="59" y="124"/>
                  </a:cubicBezTo>
                  <a:cubicBezTo>
                    <a:pt x="37" y="124"/>
                    <a:pt x="32" y="93"/>
                    <a:pt x="32" y="73"/>
                  </a:cubicBezTo>
                  <a:cubicBezTo>
                    <a:pt x="32" y="54"/>
                    <a:pt x="37" y="22"/>
                    <a:pt x="59" y="22"/>
                  </a:cubicBezTo>
                  <a:cubicBezTo>
                    <a:pt x="77" y="22"/>
                    <a:pt x="85" y="34"/>
                    <a:pt x="85" y="49"/>
                  </a:cubicBezTo>
                  <a:cubicBezTo>
                    <a:pt x="117" y="49"/>
                    <a:pt x="117" y="49"/>
                    <a:pt x="117" y="49"/>
                  </a:cubicBezTo>
                  <a:close/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1328" y="6395964"/>
              <a:ext cx="606620" cy="211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531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lang="en-GB" sz="2800" b="1" kern="1200" dirty="0">
          <a:solidFill>
            <a:srgbClr val="0069B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de-DE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de-DE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de-DE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de-DE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GB" sz="20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55875" y="2276872"/>
            <a:ext cx="7988125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Tailoring </a:t>
            </a:r>
            <a:r>
              <a:rPr lang="en-GB" dirty="0" smtClean="0"/>
              <a:t>Nanostructures</a:t>
            </a:r>
            <a:br>
              <a:rPr lang="en-GB" dirty="0" smtClean="0"/>
            </a:br>
            <a:r>
              <a:rPr lang="en-GB" dirty="0" smtClean="0"/>
              <a:t>on </a:t>
            </a:r>
            <a:r>
              <a:rPr lang="en-GB" dirty="0"/>
              <a:t>PEEK </a:t>
            </a:r>
            <a:r>
              <a:rPr lang="en-GB" dirty="0" smtClean="0"/>
              <a:t>Film</a:t>
            </a:r>
            <a:br>
              <a:rPr lang="en-GB" dirty="0" smtClean="0"/>
            </a:br>
            <a:r>
              <a:rPr lang="en-GB" sz="2200" dirty="0"/>
              <a:t>S</a:t>
            </a:r>
            <a:r>
              <a:rPr lang="en-GB" sz="2200" dirty="0" smtClean="0"/>
              <a:t>elected slides</a:t>
            </a:r>
            <a:endParaRPr lang="en-GB" sz="2200" b="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155875" y="5013176"/>
            <a:ext cx="5720380" cy="67205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dirty="0" smtClean="0"/>
              <a:t>2</a:t>
            </a:r>
            <a:r>
              <a:rPr lang="en-GB" sz="1800" baseline="30000" dirty="0" smtClean="0"/>
              <a:t>nd</a:t>
            </a:r>
            <a:r>
              <a:rPr lang="en-GB" sz="1800" dirty="0" smtClean="0"/>
              <a:t> Global Biomedical Materials Congress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dirty="0" smtClean="0"/>
              <a:t>Shanghai, China, February 20-21, 2014</a:t>
            </a:r>
            <a:endParaRPr lang="en-GB" sz="1800" dirty="0"/>
          </a:p>
        </p:txBody>
      </p:sp>
      <p:sp>
        <p:nvSpPr>
          <p:cNvPr id="6" name="Untertitel 4"/>
          <p:cNvSpPr txBox="1">
            <a:spLocks/>
          </p:cNvSpPr>
          <p:nvPr/>
        </p:nvSpPr>
        <p:spPr>
          <a:xfrm>
            <a:off x="1155875" y="4039481"/>
            <a:ext cx="7448574" cy="672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de-DE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de-DE"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de-DE"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de-DE"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GB"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 smtClean="0"/>
              <a:t>Bert Müller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i="1" dirty="0" smtClean="0"/>
              <a:t>University of Basel and University Hospital Basel, Switzerland</a:t>
            </a:r>
            <a:endParaRPr lang="en-GB" sz="18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20000" cy="14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/>
              <a:t>Zeta </a:t>
            </a:r>
            <a:r>
              <a:rPr lang="en-US" sz="3200" dirty="0" smtClean="0"/>
              <a:t>potential measurements of plasma-treated PEEK</a:t>
            </a:r>
            <a:endParaRPr lang="en-US" sz="3200" dirty="0"/>
          </a:p>
        </p:txBody>
      </p:sp>
      <p:pic>
        <p:nvPicPr>
          <p:cNvPr id="2" name="Picture 1" descr="fig8_SPIE PEEK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574800"/>
            <a:ext cx="6654800" cy="370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9482" y="5109015"/>
            <a:ext cx="7776864" cy="10562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4000"/>
              </a:lnSpc>
              <a:spcBef>
                <a:spcPct val="20000"/>
              </a:spcBef>
              <a:buClr>
                <a:srgbClr val="D51317"/>
              </a:buClr>
            </a:pPr>
            <a:r>
              <a:rPr lang="en-US" dirty="0">
                <a:latin typeface="Arial" pitchFamily="34" charset="0"/>
                <a:cs typeface="Arial" pitchFamily="34" charset="0"/>
              </a:rPr>
              <a:t>J.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Althaus</a:t>
            </a:r>
            <a:r>
              <a:rPr lang="en-US" dirty="0">
                <a:latin typeface="Arial" pitchFamily="34" charset="0"/>
                <a:cs typeface="Arial" pitchFamily="34" charset="0"/>
              </a:rPr>
              <a:t> et al.: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Micro- and nanostructured polymer substrates for biomedical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applications,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Proceedings </a:t>
            </a:r>
            <a:r>
              <a:rPr lang="en-US" dirty="0">
                <a:latin typeface="Arial" pitchFamily="34" charset="0"/>
                <a:cs typeface="Arial" pitchFamily="34" charset="0"/>
              </a:rPr>
              <a:t>of SPIE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8339</a:t>
            </a:r>
            <a:r>
              <a:rPr lang="en-US" dirty="0">
                <a:latin typeface="Arial" pitchFamily="34" charset="0"/>
                <a:cs typeface="Arial" pitchFamily="34" charset="0"/>
              </a:rPr>
              <a:t> (2012) 83390Q</a:t>
            </a:r>
          </a:p>
          <a:p>
            <a:pPr>
              <a:spcBef>
                <a:spcPct val="20000"/>
              </a:spcBef>
              <a:buClr>
                <a:srgbClr val="D5131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80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1" descr="prot ads BSA_defen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768" y="1670051"/>
            <a:ext cx="3600000" cy="310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2" descr="prot ads FCS_defens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670051"/>
            <a:ext cx="3600000" cy="310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/>
              <a:t>Protein adsorption on plasma-treated PEEK films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4797152"/>
            <a:ext cx="7848872" cy="10332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4000"/>
              </a:lnSpc>
              <a:spcBef>
                <a:spcPct val="20000"/>
              </a:spcBef>
              <a:buClr>
                <a:srgbClr val="D51317"/>
              </a:buClr>
            </a:pPr>
            <a:r>
              <a:rPr lang="en-US" dirty="0">
                <a:latin typeface="Arial" pitchFamily="34" charset="0"/>
                <a:cs typeface="Arial" pitchFamily="34" charset="0"/>
              </a:rPr>
              <a:t>J.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Waser-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Althaus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et al.: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Differentiation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of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human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stem cells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on plasma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treated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polyetheretherketone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Journal </a:t>
            </a:r>
            <a:r>
              <a:rPr lang="en-US" dirty="0">
                <a:latin typeface="Arial" pitchFamily="34" charset="0"/>
                <a:cs typeface="Arial" pitchFamily="34" charset="0"/>
              </a:rPr>
              <a:t>of Materials Science: Materials in Medicine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2014) DOI</a:t>
            </a:r>
            <a:r>
              <a:rPr lang="en-US" dirty="0">
                <a:latin typeface="Arial" pitchFamily="34" charset="0"/>
                <a:cs typeface="Arial" pitchFamily="34" charset="0"/>
              </a:rPr>
              <a:t>: 10.1007/s10856-013-5072-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5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883" y="629325"/>
            <a:ext cx="7493679" cy="11430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hMSC</a:t>
            </a:r>
            <a:r>
              <a:rPr lang="en-US" sz="3200" dirty="0" smtClean="0"/>
              <a:t> seeding including stimulation via cell medium composition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2060848"/>
            <a:ext cx="6552728" cy="216024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ell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seeding at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Passage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4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20’000 cells/cm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Unstimulated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(US)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Osteogenic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stimulation (OS)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Adipogenic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stimulation (AS)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4725144"/>
            <a:ext cx="7632848" cy="137206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4000"/>
              </a:lnSpc>
              <a:spcBef>
                <a:spcPct val="20000"/>
              </a:spcBef>
              <a:buClr>
                <a:srgbClr val="D51317"/>
              </a:buClr>
            </a:pPr>
            <a:r>
              <a:rPr lang="en-US" dirty="0">
                <a:latin typeface="Arial" pitchFamily="34" charset="0"/>
                <a:cs typeface="Arial" pitchFamily="34" charset="0"/>
              </a:rPr>
              <a:t>J.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Waser-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Althaus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et al.: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Differentiation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of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human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stem cells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on plasma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treated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polyetheretherketone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Journal </a:t>
            </a:r>
            <a:r>
              <a:rPr lang="en-US" dirty="0">
                <a:latin typeface="Arial" pitchFamily="34" charset="0"/>
                <a:cs typeface="Arial" pitchFamily="34" charset="0"/>
              </a:rPr>
              <a:t>of Materials Science: Materials in Medicine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2014) DOI</a:t>
            </a:r>
            <a:r>
              <a:rPr lang="en-US" dirty="0">
                <a:latin typeface="Arial" pitchFamily="34" charset="0"/>
                <a:cs typeface="Arial" pitchFamily="34" charset="0"/>
              </a:rPr>
              <a:t>: 10.1007/s10856-013-5072-5</a:t>
            </a:r>
          </a:p>
          <a:p>
            <a:pPr>
              <a:spcBef>
                <a:spcPct val="20000"/>
              </a:spcBef>
              <a:buClr>
                <a:srgbClr val="D5131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/>
              <a:t>Microscopy approach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3773892"/>
            <a:ext cx="3024336" cy="23194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4000"/>
              </a:lnSpc>
              <a:spcBef>
                <a:spcPct val="20000"/>
              </a:spcBef>
              <a:buClr>
                <a:srgbClr val="D51317"/>
              </a:buClr>
            </a:pPr>
            <a:r>
              <a:rPr lang="en-US" dirty="0">
                <a:latin typeface="Arial" pitchFamily="34" charset="0"/>
                <a:cs typeface="Arial" pitchFamily="34" charset="0"/>
              </a:rPr>
              <a:t>J.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Althaus</a:t>
            </a:r>
            <a:r>
              <a:rPr lang="en-US" dirty="0">
                <a:latin typeface="Arial" pitchFamily="34" charset="0"/>
                <a:cs typeface="Arial" pitchFamily="34" charset="0"/>
              </a:rPr>
              <a:t> et al.: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Nanostructuring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polyetheretherketone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for medical implants</a:t>
            </a:r>
            <a:r>
              <a:rPr lang="en-US" dirty="0">
                <a:latin typeface="Arial" pitchFamily="34" charset="0"/>
                <a:cs typeface="Arial" pitchFamily="34" charset="0"/>
              </a:rPr>
              <a:t>, European Journal of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Nanomedicine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dirty="0">
                <a:latin typeface="Arial" pitchFamily="34" charset="0"/>
                <a:cs typeface="Arial" pitchFamily="34" charset="0"/>
              </a:rPr>
              <a:t>(2012) 7-15</a:t>
            </a:r>
          </a:p>
          <a:p>
            <a:pPr>
              <a:spcBef>
                <a:spcPct val="20000"/>
              </a:spcBef>
              <a:buClr>
                <a:srgbClr val="D5131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Figure4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329" y="1249480"/>
            <a:ext cx="4502609" cy="491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374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/>
              <a:t>Cell proliferation</a:t>
            </a:r>
          </a:p>
        </p:txBody>
      </p:sp>
      <p:pic>
        <p:nvPicPr>
          <p:cNvPr id="4" name="Bild 2" descr="KV_defen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287" y="1282990"/>
            <a:ext cx="5759998" cy="452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2049557"/>
            <a:ext cx="2520280" cy="328089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4000"/>
              </a:lnSpc>
              <a:spcBef>
                <a:spcPct val="20000"/>
              </a:spcBef>
              <a:buClr>
                <a:srgbClr val="D51317"/>
              </a:buClr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J.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Waser-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Althaus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et al.: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Differentiation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human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mesenchymal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stem cells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on plasma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treated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polyetheretherketone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Journal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of Materials Science: Materials in Medicine (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2014)</a:t>
            </a:r>
          </a:p>
          <a:p>
            <a:pPr>
              <a:lnSpc>
                <a:spcPct val="114000"/>
              </a:lnSpc>
              <a:spcBef>
                <a:spcPct val="20000"/>
              </a:spcBef>
              <a:buClr>
                <a:srgbClr val="D51317"/>
              </a:buClr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DOI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 10.1007/s10856-013-5072-5</a:t>
            </a:r>
          </a:p>
          <a:p>
            <a:pPr>
              <a:spcBef>
                <a:spcPct val="20000"/>
              </a:spcBef>
              <a:buClr>
                <a:srgbClr val="D5131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1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883" y="629325"/>
            <a:ext cx="7493679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1412776"/>
            <a:ext cx="7632848" cy="43924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anisotropy of semi-crystalline PEEK films originates from the lamellar stacks and can be demonstrated using optical and X-ray measurements.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Transmission measurements reveal the intermolecular binding energy of annealed PEEK films.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Plasma treatment allows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nanostructuring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PEEK substrates (and other polymers) and often uncovers the molecular orientations of polymer chains in injection-molded materials.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10 W oxygen plasma treatment is a promising activation method for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osseointegration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of PEEK implants in vivo, minimizing competing differentiation effects.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CMBE-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225" y="1988840"/>
            <a:ext cx="25574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51" name="Group 17"/>
          <p:cNvGrpSpPr>
            <a:grpSpLocks/>
          </p:cNvGrpSpPr>
          <p:nvPr/>
        </p:nvGrpSpPr>
        <p:grpSpPr bwMode="auto">
          <a:xfrm>
            <a:off x="2881313" y="3220194"/>
            <a:ext cx="2679700" cy="1504950"/>
            <a:chOff x="2743200" y="2600325"/>
            <a:chExt cx="2679954" cy="1504950"/>
          </a:xfrm>
        </p:grpSpPr>
        <p:pic>
          <p:nvPicPr>
            <p:cNvPr id="78862" name="Picture 4" descr="fak_logo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743200"/>
              <a:ext cx="1219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3" name="Picture 5" descr="logounibasel.gi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2600325"/>
              <a:ext cx="1079754" cy="150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52" name="Picture 7" descr="USB_LOGO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550" y="5037807"/>
            <a:ext cx="26892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 descr="bmc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538" y="548680"/>
            <a:ext cx="187325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Content Placeholder 7" descr="logo_concentris_new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836" b="-97836"/>
          <a:stretch>
            <a:fillRect/>
          </a:stretch>
        </p:blipFill>
        <p:spPr bwMode="auto">
          <a:xfrm>
            <a:off x="152400" y="4436145"/>
            <a:ext cx="19970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6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573016"/>
            <a:ext cx="2047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031" descr="SNI_Logo_auf_Weiss_2048x101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052736"/>
            <a:ext cx="20812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20" descr="logo_unirostock.jpg                                            01C0EC21Macintosh HD                   7C2685C2: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888" y="2420888"/>
            <a:ext cx="331311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1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420888"/>
            <a:ext cx="21256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Bild 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363" y="1124744"/>
            <a:ext cx="281463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673129"/>
            <a:ext cx="30480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300" y="3535288"/>
            <a:ext cx="3187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5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883" y="629325"/>
            <a:ext cx="7493679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1556792"/>
            <a:ext cx="6552728" cy="41764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Plasma treatment allows preparing well-defined nanostructures.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PEEK films show anisotropic structure and properties.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Optical measurements allow detecting nanostructures of PEEK.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Nanostructures of PEEK influence stem cell differentiation.</a:t>
            </a:r>
          </a:p>
          <a:p>
            <a:pPr marL="180975" indent="-180975">
              <a:lnSpc>
                <a:spcPct val="120000"/>
              </a:lnSpc>
              <a:spcBef>
                <a:spcPct val="20000"/>
              </a:spcBef>
              <a:buClr>
                <a:srgbClr val="D51317"/>
              </a:buClr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160734" y="1653071"/>
            <a:ext cx="3843313" cy="18329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en-US" sz="2000" dirty="0">
                <a:latin typeface="+mn-lt"/>
              </a:rPr>
              <a:t>Biomaterial for trauma, orthopedic and spine applications, </a:t>
            </a:r>
            <a:r>
              <a:rPr lang="en-US" sz="2000" dirty="0" err="1">
                <a:latin typeface="+mn-lt"/>
              </a:rPr>
              <a:t>isoelastic</a:t>
            </a:r>
            <a:r>
              <a:rPr lang="en-US" sz="2000" dirty="0">
                <a:latin typeface="+mn-lt"/>
              </a:rPr>
              <a:t> to cortical bone, radiolucent / MR compatible, </a:t>
            </a:r>
            <a:r>
              <a:rPr lang="en-US" sz="2000" dirty="0" err="1">
                <a:latin typeface="+mn-lt"/>
              </a:rPr>
              <a:t>bioinert</a:t>
            </a:r>
            <a:endParaRPr lang="en-US" sz="2000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5657" y="3933056"/>
            <a:ext cx="3532287" cy="1600199"/>
            <a:chOff x="47625" y="3717032"/>
            <a:chExt cx="3532287" cy="1600199"/>
          </a:xfrm>
        </p:grpSpPr>
        <p:grpSp>
          <p:nvGrpSpPr>
            <p:cNvPr id="4" name="Group 3"/>
            <p:cNvGrpSpPr/>
            <p:nvPr/>
          </p:nvGrpSpPr>
          <p:grpSpPr>
            <a:xfrm>
              <a:off x="47625" y="3905943"/>
              <a:ext cx="1692275" cy="1222376"/>
              <a:chOff x="47625" y="3846513"/>
              <a:chExt cx="1692275" cy="1222376"/>
            </a:xfrm>
          </p:grpSpPr>
          <p:pic>
            <p:nvPicPr>
              <p:cNvPr id="48139" name="Picture 16" descr="VICTREX.jpg                                                    01C0EC21Macintosh HD                   7C2685C2: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25" y="4495801"/>
                <a:ext cx="1692275" cy="57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40" name="Picture 17" descr="logo_aptiv.jpg                                                 01C0EC21Macintosh HD                   7C2685C2: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950" y="3846513"/>
                <a:ext cx="1063625" cy="57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8141" name="Picture 19" descr="PEEK_foils_pic.jpg                                             01C0EC21Macintosh HD                   7C2685C2: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3717032"/>
              <a:ext cx="1600200" cy="160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148659" y="1447800"/>
            <a:ext cx="2879725" cy="2243535"/>
            <a:chOff x="5148659" y="1447800"/>
            <a:chExt cx="2879725" cy="2243535"/>
          </a:xfrm>
        </p:grpSpPr>
        <p:pic>
          <p:nvPicPr>
            <p:cNvPr id="48132" name="Picture 13" descr="peek thumb.jpg                                                 01C0EC21Macintosh HD                   7C2685C2:"/>
            <p:cNvPicPr>
              <a:picLocks noChangeAspect="1" noChangeArrowheads="1"/>
            </p:cNvPicPr>
            <p:nvPr/>
          </p:nvPicPr>
          <p:blipFill>
            <a:blip r:embed="rId6" cstate="email">
              <a:lum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881290" y="1544241"/>
              <a:ext cx="1414463" cy="287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4" descr="PEEK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659" y="1447800"/>
              <a:ext cx="2879725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4283968" y="5060796"/>
            <a:ext cx="35978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</a:rPr>
              <a:t>PEEK hip stem</a:t>
            </a:r>
            <a:br>
              <a:rPr lang="en-US" sz="2000" dirty="0">
                <a:solidFill>
                  <a:schemeClr val="tx2"/>
                </a:solidFill>
                <a:latin typeface="+mn-lt"/>
              </a:rPr>
            </a:br>
            <a:r>
              <a:rPr lang="en-US" sz="2000" dirty="0">
                <a:solidFill>
                  <a:schemeClr val="tx2"/>
                </a:solidFill>
                <a:latin typeface="+mn-lt"/>
              </a:rPr>
              <a:t>(</a:t>
            </a:r>
            <a:r>
              <a:rPr lang="en-US" sz="2000" dirty="0" err="1">
                <a:solidFill>
                  <a:schemeClr val="tx2"/>
                </a:solidFill>
                <a:latin typeface="+mn-lt"/>
              </a:rPr>
              <a:t>Mathys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AG, </a:t>
            </a:r>
            <a:r>
              <a:rPr lang="en-US" sz="2000" dirty="0" err="1">
                <a:solidFill>
                  <a:schemeClr val="tx2"/>
                </a:solidFill>
                <a:latin typeface="+mn-lt"/>
              </a:rPr>
              <a:t>Bettlach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)</a:t>
            </a:r>
          </a:p>
        </p:txBody>
      </p:sp>
      <p:pic>
        <p:nvPicPr>
          <p:cNvPr id="48136" name="Picture 3" descr="PEEK_hip_stem1.t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4488" y="3789040"/>
            <a:ext cx="4680000" cy="148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err="1"/>
              <a:t>Polyetheretherketone</a:t>
            </a:r>
            <a:r>
              <a:rPr lang="en-US" sz="3200" dirty="0"/>
              <a:t> (PEEK)</a:t>
            </a:r>
          </a:p>
        </p:txBody>
      </p:sp>
    </p:spTree>
    <p:extLst>
      <p:ext uri="{BB962C8B-B14F-4D97-AF65-F5344CB8AC3E}">
        <p14:creationId xmlns:p14="http://schemas.microsoft.com/office/powerpoint/2010/main" val="1754341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/>
              <a:t>Wide angle X-ray scattering of PEEK films</a:t>
            </a:r>
          </a:p>
        </p:txBody>
      </p:sp>
      <p:pic>
        <p:nvPicPr>
          <p:cNvPr id="5" name="Picture 6" descr="fig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197" y="1938916"/>
            <a:ext cx="395287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ig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751262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360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/>
              <a:t>Anisotropic nanostructure of PEEK films – a model to explain results</a:t>
            </a:r>
            <a:endParaRPr lang="en-US" sz="3200" dirty="0"/>
          </a:p>
        </p:txBody>
      </p:sp>
      <p:pic>
        <p:nvPicPr>
          <p:cNvPr id="5" name="Bild 3" descr="fig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3136151" cy="431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988839"/>
            <a:ext cx="309165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5"/>
          <p:cNvSpPr txBox="1"/>
          <p:nvPr/>
        </p:nvSpPr>
        <p:spPr>
          <a:xfrm>
            <a:off x="5148065" y="5292496"/>
            <a:ext cx="341231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+mn-lt"/>
                <a:cs typeface="Arial" charset="0"/>
              </a:rPr>
              <a:t>Bloom et al.: </a:t>
            </a:r>
            <a:r>
              <a:rPr lang="en-US" sz="1600" dirty="0" err="1">
                <a:latin typeface="+mn-lt"/>
                <a:cs typeface="Arial" charset="0"/>
              </a:rPr>
              <a:t>Angew</a:t>
            </a:r>
            <a:r>
              <a:rPr lang="en-US" sz="1600" dirty="0">
                <a:latin typeface="+mn-lt"/>
                <a:cs typeface="Arial" charset="0"/>
              </a:rPr>
              <a:t>. Chem. Int. Ed. </a:t>
            </a:r>
            <a:endParaRPr lang="en-US" sz="1600" dirty="0" smtClean="0">
              <a:latin typeface="+mn-lt"/>
              <a:cs typeface="Arial" charset="0"/>
            </a:endParaRPr>
          </a:p>
          <a:p>
            <a:r>
              <a:rPr lang="en-US" sz="1600" b="1" dirty="0" smtClean="0">
                <a:latin typeface="+mn-lt"/>
                <a:cs typeface="Arial" charset="0"/>
              </a:rPr>
              <a:t>50</a:t>
            </a:r>
            <a:r>
              <a:rPr lang="en-US" sz="1600" dirty="0" smtClean="0">
                <a:latin typeface="+mn-lt"/>
                <a:cs typeface="Arial" charset="0"/>
              </a:rPr>
              <a:t> </a:t>
            </a:r>
            <a:r>
              <a:rPr lang="en-US" sz="1600" dirty="0">
                <a:latin typeface="+mn-lt"/>
                <a:cs typeface="Arial" charset="0"/>
              </a:rPr>
              <a:t>(2011) 7847</a:t>
            </a:r>
          </a:p>
        </p:txBody>
      </p:sp>
      <p:sp>
        <p:nvSpPr>
          <p:cNvPr id="10" name="Textfeld 6"/>
          <p:cNvSpPr txBox="1"/>
          <p:nvPr/>
        </p:nvSpPr>
        <p:spPr>
          <a:xfrm>
            <a:off x="5148065" y="4788440"/>
            <a:ext cx="222058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+mn-lt"/>
                <a:cs typeface="Arial" charset="0"/>
              </a:rPr>
              <a:t>0.12 </a:t>
            </a:r>
            <a:r>
              <a:rPr lang="en-US" sz="1600" dirty="0" err="1">
                <a:latin typeface="+mn-lt"/>
                <a:cs typeface="Arial" charset="0"/>
              </a:rPr>
              <a:t>eV</a:t>
            </a:r>
            <a:r>
              <a:rPr lang="en-US" sz="1600" dirty="0">
                <a:latin typeface="+mn-lt"/>
                <a:cs typeface="Arial" charset="0"/>
              </a:rPr>
              <a:t> = 2.8 kcal/</a:t>
            </a:r>
            <a:r>
              <a:rPr lang="en-US" sz="1600" dirty="0" err="1">
                <a:latin typeface="+mn-lt"/>
                <a:cs typeface="Arial" charset="0"/>
              </a:rPr>
              <a:t>mol</a:t>
            </a:r>
            <a:endParaRPr lang="en-US" sz="1600" dirty="0">
              <a:latin typeface="+mn-lt"/>
              <a:cs typeface="Arial" charset="0"/>
            </a:endParaRPr>
          </a:p>
        </p:txBody>
      </p:sp>
      <p:sp>
        <p:nvSpPr>
          <p:cNvPr id="11" name="Textfeld 9"/>
          <p:cNvSpPr txBox="1"/>
          <p:nvPr/>
        </p:nvSpPr>
        <p:spPr>
          <a:xfrm>
            <a:off x="1187624" y="5477162"/>
            <a:ext cx="316462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+mn-lt"/>
                <a:cs typeface="Arial" charset="0"/>
              </a:rPr>
              <a:t>Long-range order 14.6 nm</a:t>
            </a:r>
          </a:p>
        </p:txBody>
      </p:sp>
    </p:spTree>
    <p:extLst>
      <p:ext uri="{BB962C8B-B14F-4D97-AF65-F5344CB8AC3E}">
        <p14:creationId xmlns:p14="http://schemas.microsoft.com/office/powerpoint/2010/main" val="639230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/>
              <a:t>Anisotropy of PEEK </a:t>
            </a:r>
            <a:r>
              <a:rPr lang="en-US" sz="3200" dirty="0" smtClean="0"/>
              <a:t>films as function of thermal treatment (hot embossing)</a:t>
            </a:r>
            <a:endParaRPr lang="en-US" sz="3200" dirty="0"/>
          </a:p>
        </p:txBody>
      </p:sp>
      <p:pic>
        <p:nvPicPr>
          <p:cNvPr id="2" name="Picture 1" descr="JNP_fig2_mo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044700"/>
            <a:ext cx="3583410" cy="36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4293096"/>
            <a:ext cx="4499992" cy="11757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20000"/>
              </a:spcBef>
              <a:buClr>
                <a:srgbClr val="D51317"/>
              </a:buClr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J.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Althaus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H.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Deyhle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O. Bunk, P. Kristiansen, B. Müller</a:t>
            </a:r>
          </a:p>
          <a:p>
            <a:pPr>
              <a:spcBef>
                <a:spcPct val="20000"/>
              </a:spcBef>
              <a:buClr>
                <a:srgbClr val="D51317"/>
              </a:buClr>
            </a:pPr>
            <a:r>
              <a:rPr lang="en-US" sz="1600" i="1" dirty="0">
                <a:latin typeface="Arial" pitchFamily="34" charset="0"/>
                <a:cs typeface="Arial" pitchFamily="34" charset="0"/>
              </a:rPr>
              <a:t>Anisotropy in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polyetheretherketone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films</a:t>
            </a:r>
          </a:p>
          <a:p>
            <a:pPr>
              <a:spcBef>
                <a:spcPct val="20000"/>
              </a:spcBef>
              <a:buClr>
                <a:srgbClr val="D51317"/>
              </a:buClr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Journal of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Nanophotonics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(2012) 063510</a:t>
            </a:r>
          </a:p>
        </p:txBody>
      </p:sp>
    </p:spTree>
    <p:extLst>
      <p:ext uri="{BB962C8B-B14F-4D97-AF65-F5344CB8AC3E}">
        <p14:creationId xmlns:p14="http://schemas.microsoft.com/office/powerpoint/2010/main" val="140720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/>
              <a:t>Plasma </a:t>
            </a:r>
            <a:r>
              <a:rPr lang="en-US" sz="3200" dirty="0" smtClean="0"/>
              <a:t>treatment-induced nanostructures </a:t>
            </a:r>
            <a:r>
              <a:rPr lang="en-US" sz="3200" dirty="0"/>
              <a:t>on PEEK </a:t>
            </a:r>
            <a:r>
              <a:rPr lang="en-US" sz="3200" dirty="0" smtClean="0"/>
              <a:t>substrates</a:t>
            </a:r>
            <a:endParaRPr lang="en-US" sz="3200" dirty="0"/>
          </a:p>
        </p:txBody>
      </p:sp>
      <p:pic>
        <p:nvPicPr>
          <p:cNvPr id="50" name="Bild 1" descr="plasma_defens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432" y="2041525"/>
            <a:ext cx="7200000" cy="32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373216"/>
            <a:ext cx="7056784" cy="43204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D51317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SEM images obtained after plasma treatment, power indicated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72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/>
              <a:t>Roughness characterization using atomic force microscopy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12160" y="3629876"/>
            <a:ext cx="3024336" cy="23194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4000"/>
              </a:lnSpc>
              <a:spcBef>
                <a:spcPct val="20000"/>
              </a:spcBef>
              <a:buClr>
                <a:srgbClr val="D51317"/>
              </a:buClr>
            </a:pPr>
            <a:r>
              <a:rPr lang="en-US" dirty="0">
                <a:latin typeface="Arial" pitchFamily="34" charset="0"/>
                <a:cs typeface="Arial" pitchFamily="34" charset="0"/>
              </a:rPr>
              <a:t>J.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Althaus</a:t>
            </a:r>
            <a:r>
              <a:rPr lang="en-US" dirty="0">
                <a:latin typeface="Arial" pitchFamily="34" charset="0"/>
                <a:cs typeface="Arial" pitchFamily="34" charset="0"/>
              </a:rPr>
              <a:t> et al.: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Nanostructuring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polyetheretherketone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for medical implants</a:t>
            </a:r>
            <a:r>
              <a:rPr lang="en-US" dirty="0">
                <a:latin typeface="Arial" pitchFamily="34" charset="0"/>
                <a:cs typeface="Arial" pitchFamily="34" charset="0"/>
              </a:rPr>
              <a:t>, European Journal of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Nanomedicine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dirty="0">
                <a:latin typeface="Arial" pitchFamily="34" charset="0"/>
                <a:cs typeface="Arial" pitchFamily="34" charset="0"/>
              </a:rPr>
              <a:t>(2012) 7-15</a:t>
            </a:r>
          </a:p>
          <a:p>
            <a:pPr>
              <a:spcBef>
                <a:spcPct val="20000"/>
              </a:spcBef>
              <a:buClr>
                <a:srgbClr val="D5131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AFM_A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423" y="1988840"/>
            <a:ext cx="460253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9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57883" y="629325"/>
            <a:ext cx="749367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800" b="1" kern="1200">
                <a:solidFill>
                  <a:srgbClr val="0069B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err="1"/>
              <a:t>Nanostructuring</a:t>
            </a:r>
            <a:r>
              <a:rPr lang="en-US" sz="3200" dirty="0"/>
              <a:t> </a:t>
            </a:r>
            <a:r>
              <a:rPr lang="en-US" sz="3200" dirty="0" smtClean="0"/>
              <a:t>polymer films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49482" y="3429000"/>
            <a:ext cx="7526974" cy="16647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4000"/>
              </a:lnSpc>
              <a:spcBef>
                <a:spcPct val="20000"/>
              </a:spcBef>
              <a:buClr>
                <a:srgbClr val="D51317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Whereas polystyrene </a:t>
            </a:r>
            <a:r>
              <a:rPr lang="en-US" dirty="0">
                <a:latin typeface="Arial" pitchFamily="34" charset="0"/>
                <a:cs typeface="Arial" pitchFamily="34" charset="0"/>
              </a:rPr>
              <a:t>(PS),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polycarbonate (PC) </a:t>
            </a:r>
            <a:r>
              <a:rPr lang="en-US" dirty="0">
                <a:latin typeface="Arial" pitchFamily="34" charset="0"/>
                <a:cs typeface="Arial" pitchFamily="34" charset="0"/>
              </a:rPr>
              <a:t>and polyimide (PI) give rise to circularly shaped nanostructures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polymethyl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metacrylate</a:t>
            </a:r>
            <a:r>
              <a:rPr lang="en-US" dirty="0">
                <a:latin typeface="Arial" pitchFamily="34" charset="0"/>
                <a:cs typeface="Arial" pitchFamily="34" charset="0"/>
              </a:rPr>
              <a:t> (PMMA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substrates </a:t>
            </a:r>
            <a:r>
              <a:rPr lang="en-US" dirty="0">
                <a:latin typeface="Arial" pitchFamily="34" charset="0"/>
                <a:cs typeface="Arial" pitchFamily="34" charset="0"/>
              </a:rPr>
              <a:t>show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large ramified </a:t>
            </a:r>
            <a:r>
              <a:rPr lang="en-US" dirty="0">
                <a:latin typeface="Arial" pitchFamily="34" charset="0"/>
                <a:cs typeface="Arial" pitchFamily="34" charset="0"/>
              </a:rPr>
              <a:t>nanostructures with an arm width comparable to the diameter of the compact morphologies of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other polymer films </a:t>
            </a:r>
            <a:r>
              <a:rPr lang="en-US" dirty="0">
                <a:latin typeface="Arial" pitchFamily="34" charset="0"/>
                <a:cs typeface="Arial" pitchFamily="34" charset="0"/>
              </a:rPr>
              <a:t>investigated.</a:t>
            </a:r>
          </a:p>
        </p:txBody>
      </p:sp>
      <p:pic>
        <p:nvPicPr>
          <p:cNvPr id="3" name="Picture 2" descr="fig4_foil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699" y="1484784"/>
            <a:ext cx="7200000" cy="1808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9482" y="5109015"/>
            <a:ext cx="7776864" cy="10562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4000"/>
              </a:lnSpc>
              <a:spcBef>
                <a:spcPct val="20000"/>
              </a:spcBef>
              <a:buClr>
                <a:srgbClr val="D51317"/>
              </a:buClr>
            </a:pPr>
            <a:r>
              <a:rPr lang="en-US" dirty="0">
                <a:latin typeface="Arial" pitchFamily="34" charset="0"/>
                <a:cs typeface="Arial" pitchFamily="34" charset="0"/>
              </a:rPr>
              <a:t>J.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Althaus</a:t>
            </a:r>
            <a:r>
              <a:rPr lang="en-US" dirty="0">
                <a:latin typeface="Arial" pitchFamily="34" charset="0"/>
                <a:cs typeface="Arial" pitchFamily="34" charset="0"/>
              </a:rPr>
              <a:t> et al.: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Micro- and nanostructured polymer substrates for biomedical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applications,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Proceedings </a:t>
            </a:r>
            <a:r>
              <a:rPr lang="en-US" dirty="0">
                <a:latin typeface="Arial" pitchFamily="34" charset="0"/>
                <a:cs typeface="Arial" pitchFamily="34" charset="0"/>
              </a:rPr>
              <a:t>of SPIE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8339</a:t>
            </a:r>
            <a:r>
              <a:rPr lang="en-US" dirty="0">
                <a:latin typeface="Arial" pitchFamily="34" charset="0"/>
                <a:cs typeface="Arial" pitchFamily="34" charset="0"/>
              </a:rPr>
              <a:t> (2012) 83390Q</a:t>
            </a:r>
          </a:p>
          <a:p>
            <a:pPr>
              <a:spcBef>
                <a:spcPct val="20000"/>
              </a:spcBef>
              <a:buClr>
                <a:srgbClr val="D51317"/>
              </a:buClr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21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M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i Bas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none" lIns="91440" tIns="45720" rIns="91440" bIns="45720" rtlCol="0">
        <a:noAutofit/>
      </a:bodyPr>
      <a:lstStyle>
        <a:defPPr marL="180975" indent="-180975">
          <a:spcBef>
            <a:spcPct val="20000"/>
          </a:spcBef>
          <a:buClr>
            <a:srgbClr val="D51317"/>
          </a:buClr>
          <a:buFont typeface="Arial" pitchFamily="34" charset="0"/>
          <a:buChar char="•"/>
          <a:defRPr sz="2000" dirty="0" err="1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12015</TotalTime>
  <Words>562</Words>
  <Application>Microsoft Office PowerPoint</Application>
  <PresentationFormat>On-screen Show (4:3)</PresentationFormat>
  <Paragraphs>63</Paragraphs>
  <Slides>16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BMC</vt:lpstr>
      <vt:lpstr>Tailoring Nanostructures on PEEK Film Selected slides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hMSC seeding including stimulation via cell medium composition</vt:lpstr>
      <vt:lpstr>PowerPoint Presentation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Universität Basel</dc:creator>
  <cp:lastModifiedBy>Simone Hieber</cp:lastModifiedBy>
  <cp:revision>274</cp:revision>
  <cp:lastPrinted>2013-09-09T08:53:37Z</cp:lastPrinted>
  <dcterms:created xsi:type="dcterms:W3CDTF">2013-06-13T05:17:30Z</dcterms:created>
  <dcterms:modified xsi:type="dcterms:W3CDTF">2014-01-21T16:35:21Z</dcterms:modified>
</cp:coreProperties>
</file>