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5" r:id="rId3"/>
    <p:sldId id="291" r:id="rId4"/>
    <p:sldId id="292" r:id="rId5"/>
    <p:sldId id="293" r:id="rId6"/>
    <p:sldId id="294" r:id="rId7"/>
    <p:sldId id="289" r:id="rId8"/>
    <p:sldId id="278" r:id="rId9"/>
    <p:sldId id="279" r:id="rId10"/>
    <p:sldId id="295" r:id="rId11"/>
    <p:sldId id="296" r:id="rId12"/>
    <p:sldId id="286" r:id="rId13"/>
    <p:sldId id="287" r:id="rId14"/>
    <p:sldId id="288" r:id="rId15"/>
    <p:sldId id="283" r:id="rId1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orient="horz" pos="255">
          <p15:clr>
            <a:srgbClr val="A4A3A4"/>
          </p15:clr>
        </p15:guide>
        <p15:guide id="3" orient="horz" pos="958">
          <p15:clr>
            <a:srgbClr val="A4A3A4"/>
          </p15:clr>
        </p15:guide>
        <p15:guide id="4" orient="horz" pos="4065">
          <p15:clr>
            <a:srgbClr val="A4A3A4"/>
          </p15:clr>
        </p15:guide>
        <p15:guide id="5" orient="horz" pos="4110">
          <p15:clr>
            <a:srgbClr val="A4A3A4"/>
          </p15:clr>
        </p15:guide>
        <p15:guide id="6" orient="horz" pos="142">
          <p15:clr>
            <a:srgbClr val="A4A3A4"/>
          </p15:clr>
        </p15:guide>
        <p15:guide id="7" orient="horz" pos="4178">
          <p15:clr>
            <a:srgbClr val="A4A3A4"/>
          </p15:clr>
        </p15:guide>
        <p15:guide id="8" pos="272">
          <p15:clr>
            <a:srgbClr val="A4A3A4"/>
          </p15:clr>
        </p15:guide>
        <p15:guide id="9" pos="5488">
          <p15:clr>
            <a:srgbClr val="A4A3A4"/>
          </p15:clr>
        </p15:guide>
        <p15:guide id="10" pos="2880">
          <p15:clr>
            <a:srgbClr val="A4A3A4"/>
          </p15:clr>
        </p15:guide>
        <p15:guide id="11" pos="2835">
          <p15:clr>
            <a:srgbClr val="A4A3A4"/>
          </p15:clr>
        </p15:guide>
        <p15:guide id="12" pos="2925">
          <p15:clr>
            <a:srgbClr val="A4A3A4"/>
          </p15:clr>
        </p15:guide>
        <p15:guide id="13" pos="3288">
          <p15:clr>
            <a:srgbClr val="A4A3A4"/>
          </p15:clr>
        </p15:guide>
        <p15:guide id="14" pos="3379">
          <p15:clr>
            <a:srgbClr val="A4A3A4"/>
          </p15:clr>
        </p15:guide>
        <p15:guide id="15" pos="3719">
          <p15:clr>
            <a:srgbClr val="A4A3A4"/>
          </p15:clr>
        </p15:guide>
        <p15:guide id="16" pos="3810">
          <p15:clr>
            <a:srgbClr val="A4A3A4"/>
          </p15:clr>
        </p15:guide>
        <p15:guide id="17" pos="4173">
          <p15:clr>
            <a:srgbClr val="A4A3A4"/>
          </p15:clr>
        </p15:guide>
        <p15:guide id="18" pos="4263">
          <p15:clr>
            <a:srgbClr val="A4A3A4"/>
          </p15:clr>
        </p15:guide>
        <p15:guide id="19" pos="4604">
          <p15:clr>
            <a:srgbClr val="A4A3A4"/>
          </p15:clr>
        </p15:guide>
        <p15:guide id="20" pos="4694">
          <p15:clr>
            <a:srgbClr val="A4A3A4"/>
          </p15:clr>
        </p15:guide>
        <p15:guide id="21" pos="5057">
          <p15:clr>
            <a:srgbClr val="A4A3A4"/>
          </p15:clr>
        </p15:guide>
        <p15:guide id="22" pos="5148">
          <p15:clr>
            <a:srgbClr val="A4A3A4"/>
          </p15:clr>
        </p15:guide>
        <p15:guide id="23" pos="2472">
          <p15:clr>
            <a:srgbClr val="A4A3A4"/>
          </p15:clr>
        </p15:guide>
        <p15:guide id="24" pos="2381">
          <p15:clr>
            <a:srgbClr val="A4A3A4"/>
          </p15:clr>
        </p15:guide>
        <p15:guide id="25" pos="2041">
          <p15:clr>
            <a:srgbClr val="A4A3A4"/>
          </p15:clr>
        </p15:guide>
        <p15:guide id="26" pos="1950">
          <p15:clr>
            <a:srgbClr val="A4A3A4"/>
          </p15:clr>
        </p15:guide>
        <p15:guide id="27" pos="1587">
          <p15:clr>
            <a:srgbClr val="A4A3A4"/>
          </p15:clr>
        </p15:guide>
        <p15:guide id="28" pos="1497">
          <p15:clr>
            <a:srgbClr val="A4A3A4"/>
          </p15:clr>
        </p15:guide>
        <p15:guide id="29" pos="1156">
          <p15:clr>
            <a:srgbClr val="A4A3A4"/>
          </p15:clr>
        </p15:guide>
        <p15:guide id="30" pos="1066">
          <p15:clr>
            <a:srgbClr val="A4A3A4"/>
          </p15:clr>
        </p15:guide>
        <p15:guide id="31" pos="703">
          <p15:clr>
            <a:srgbClr val="A4A3A4"/>
          </p15:clr>
        </p15:guide>
        <p15:guide id="32" pos="612">
          <p15:clr>
            <a:srgbClr val="A4A3A4"/>
          </p15:clr>
        </p15:guide>
        <p15:guide id="33" pos="136">
          <p15:clr>
            <a:srgbClr val="A4A3A4"/>
          </p15:clr>
        </p15:guide>
        <p15:guide id="34" pos="5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E6E"/>
    <a:srgbClr val="BEC3C8"/>
    <a:srgbClr val="EB829B"/>
    <a:srgbClr val="D20537"/>
    <a:srgbClr val="8C9196"/>
    <a:srgbClr val="2D373C"/>
    <a:srgbClr val="1EA5A5"/>
    <a:srgbClr val="A5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35" d="100"/>
          <a:sy n="135" d="100"/>
        </p:scale>
        <p:origin x="924" y="126"/>
      </p:cViewPr>
      <p:guideLst>
        <p:guide orient="horz" pos="3929"/>
        <p:guide orient="horz" pos="255"/>
        <p:guide orient="horz" pos="958"/>
        <p:guide orient="horz" pos="4065"/>
        <p:guide orient="horz" pos="4110"/>
        <p:guide orient="horz" pos="142"/>
        <p:guide orient="horz" pos="4178"/>
        <p:guide pos="272"/>
        <p:guide pos="5488"/>
        <p:guide pos="2880"/>
        <p:guide pos="2835"/>
        <p:guide pos="2925"/>
        <p:guide pos="3288"/>
        <p:guide pos="3379"/>
        <p:guide pos="3719"/>
        <p:guide pos="3810"/>
        <p:guide pos="4173"/>
        <p:guide pos="4263"/>
        <p:guide pos="4604"/>
        <p:guide pos="4694"/>
        <p:guide pos="5057"/>
        <p:guide pos="5148"/>
        <p:guide pos="2472"/>
        <p:guide pos="2381"/>
        <p:guide pos="2041"/>
        <p:guide pos="1950"/>
        <p:guide pos="1587"/>
        <p:guide pos="1497"/>
        <p:guide pos="1156"/>
        <p:guide pos="1066"/>
        <p:guide pos="703"/>
        <p:guide pos="612"/>
        <p:guide pos="136"/>
        <p:guide pos="5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CH"/>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84FEB8E-57CB-43C0-BEF7-4F4116A5252C}" type="datetimeFigureOut">
              <a:rPr lang="de-CH" smtClean="0"/>
              <a:t>12.03.2020</a:t>
            </a:fld>
            <a:endParaRPr lang="de-CH"/>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CH"/>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CH"/>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A53D58F-CC03-47C4-AC79-D3C984A61519}" type="slidenum">
              <a:rPr lang="de-CH" smtClean="0"/>
              <a:t>‹Nr.›</a:t>
            </a:fld>
            <a:endParaRPr lang="de-CH"/>
          </a:p>
        </p:txBody>
      </p:sp>
    </p:spTree>
    <p:extLst>
      <p:ext uri="{BB962C8B-B14F-4D97-AF65-F5344CB8AC3E}">
        <p14:creationId xmlns:p14="http://schemas.microsoft.com/office/powerpoint/2010/main" val="6678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A53D58F-CC03-47C4-AC79-D3C984A61519}" type="slidenum">
              <a:rPr lang="de-CH" smtClean="0"/>
              <a:t>2</a:t>
            </a:fld>
            <a:endParaRPr lang="de-CH"/>
          </a:p>
        </p:txBody>
      </p:sp>
    </p:spTree>
    <p:extLst>
      <p:ext uri="{BB962C8B-B14F-4D97-AF65-F5344CB8AC3E}">
        <p14:creationId xmlns:p14="http://schemas.microsoft.com/office/powerpoint/2010/main" val="58671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smtClean="0"/>
              <a:t>Strukturschaffer</a:t>
            </a:r>
            <a:r>
              <a:rPr lang="de-CH" dirty="0" smtClean="0"/>
              <a:t>*in: 	+ frei</a:t>
            </a:r>
            <a:r>
              <a:rPr lang="de-CH" baseline="0" dirty="0" smtClean="0"/>
              <a:t> und unbeschwert schreiben, es wird selten langweilig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unbeschwertes Schreiben ohne Perfektionsanspruch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Schreiben zum Denken nutzen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offen für neue Ideen, werden beim Schreiben auch oft gefunden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schnell sehen, dass man etwas geschafft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flexibel, man kann an anderer Stelle weiterschreiben, wenn man nicht vorankommt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viele kleine Arbeitsschritte nehmen die Angst vor dem grossen Gesamtprojekt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schweifen leicht vom eigentlichen Thema ab</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müssen mehr Zeit für die Überarbeitung einplanen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sehen das Ende nicht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können schwierige Textteile tendenziell unendlich vor sich herschieben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können leicht den Überblick verlieren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Ende ist nicht absehbar</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muss sich von viel Text wieder verabschieden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Schreibarbeit wirkt sehr aufwändig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Überblick kann verloren gehen, wenn zu viele Versionen entstehen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err="1" smtClean="0"/>
              <a:t>Strukturfolger</a:t>
            </a:r>
            <a:r>
              <a:rPr lang="de-CH" baseline="0" dirty="0" smtClean="0"/>
              <a:t>*in:	+ Vorgehensweise ist übersichtlich und ermöglicht eine gute Zeitplanung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roter Faden kann im Text jederzeit wiedergefunden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kann die Planung anderen gut erklären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in der Endversion kommt man schnell auf den Punkt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nicht offen für neue Ideen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kann sich in der Planung verlieren und fängt zu spät mit dem Schreiben an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 es dauert lange, bevor man handfeste Ergebnisse in Form von Text sieht</a:t>
            </a:r>
            <a:endParaRPr lang="de-CH" dirty="0" smtClean="0"/>
          </a:p>
          <a:p>
            <a:endParaRPr lang="de-CH" dirty="0"/>
          </a:p>
        </p:txBody>
      </p:sp>
      <p:sp>
        <p:nvSpPr>
          <p:cNvPr id="4" name="Foliennummernplatzhalter 3"/>
          <p:cNvSpPr>
            <a:spLocks noGrp="1"/>
          </p:cNvSpPr>
          <p:nvPr>
            <p:ph type="sldNum" sz="quarter" idx="10"/>
          </p:nvPr>
        </p:nvSpPr>
        <p:spPr/>
        <p:txBody>
          <a:bodyPr/>
          <a:lstStyle/>
          <a:p>
            <a:fld id="{DA53D58F-CC03-47C4-AC79-D3C984A61519}" type="slidenum">
              <a:rPr lang="de-CH" smtClean="0"/>
              <a:t>7</a:t>
            </a:fld>
            <a:endParaRPr lang="de-CH"/>
          </a:p>
        </p:txBody>
      </p:sp>
    </p:spTree>
    <p:extLst>
      <p:ext uri="{BB962C8B-B14F-4D97-AF65-F5344CB8AC3E}">
        <p14:creationId xmlns:p14="http://schemas.microsoft.com/office/powerpoint/2010/main" val="209465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eck 9"/>
          <p:cNvSpPr/>
          <p:nvPr userDrawn="1"/>
        </p:nvSpPr>
        <p:spPr>
          <a:xfrm>
            <a:off x="0" y="225423"/>
            <a:ext cx="8928100" cy="48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dirty="0" err="1" smtClean="0"/>
          </a:p>
        </p:txBody>
      </p:sp>
      <p:sp>
        <p:nvSpPr>
          <p:cNvPr id="2" name="Titel 1"/>
          <p:cNvSpPr>
            <a:spLocks noGrp="1"/>
          </p:cNvSpPr>
          <p:nvPr>
            <p:ph type="ctrTitle"/>
          </p:nvPr>
        </p:nvSpPr>
        <p:spPr>
          <a:xfrm>
            <a:off x="971550" y="1376363"/>
            <a:ext cx="7772400" cy="1044526"/>
          </a:xfrm>
        </p:spPr>
        <p:txBody>
          <a:bodyPr/>
          <a:lstStyle>
            <a:lvl1pPr>
              <a:lnSpc>
                <a:spcPts val="4000"/>
              </a:lnSpc>
              <a:defRPr sz="360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971550" y="2564904"/>
            <a:ext cx="680085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Autor, DD.MM.YY</a:t>
            </a:r>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051" y="382946"/>
            <a:ext cx="1628546" cy="568757"/>
          </a:xfrm>
          <a:prstGeom prst="rect">
            <a:avLst/>
          </a:prstGeom>
        </p:spPr>
      </p:pic>
    </p:spTree>
    <p:extLst>
      <p:ext uri="{BB962C8B-B14F-4D97-AF65-F5344CB8AC3E}">
        <p14:creationId xmlns:p14="http://schemas.microsoft.com/office/powerpoint/2010/main" val="217067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CH" smtClean="0"/>
              <a:t>Titel Vortrag, Autor, DD.MM.YY  </a:t>
            </a:r>
            <a:endParaRPr lang="de-CH" dirty="0"/>
          </a:p>
        </p:txBody>
      </p:sp>
      <p:sp>
        <p:nvSpPr>
          <p:cNvPr id="6" name="Fußzeilenplatzhalter 5"/>
          <p:cNvSpPr>
            <a:spLocks noGrp="1"/>
          </p:cNvSpPr>
          <p:nvPr>
            <p:ph type="ftr" sz="quarter" idx="11"/>
          </p:nvPr>
        </p:nvSpPr>
        <p:spPr/>
        <p:txBody>
          <a:bodyPr/>
          <a:lstStyle/>
          <a:p>
            <a:pPr algn="r"/>
            <a:r>
              <a:rPr lang="de-CH" smtClean="0"/>
              <a:t>Universität Basel</a:t>
            </a:r>
            <a:endParaRPr lang="de-CH" dirty="0"/>
          </a:p>
        </p:txBody>
      </p:sp>
      <p:sp>
        <p:nvSpPr>
          <p:cNvPr id="7" name="Foliennummernplatzhalter 6"/>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28183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0" name="Rechteck 9"/>
          <p:cNvSpPr/>
          <p:nvPr userDrawn="1"/>
        </p:nvSpPr>
        <p:spPr>
          <a:xfrm>
            <a:off x="0" y="225425"/>
            <a:ext cx="8928100" cy="2771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dirty="0" err="1" smtClean="0"/>
          </a:p>
        </p:txBody>
      </p:sp>
      <p:sp>
        <p:nvSpPr>
          <p:cNvPr id="2" name="Titel 1"/>
          <p:cNvSpPr>
            <a:spLocks noGrp="1"/>
          </p:cNvSpPr>
          <p:nvPr>
            <p:ph type="ctrTitle"/>
          </p:nvPr>
        </p:nvSpPr>
        <p:spPr>
          <a:xfrm>
            <a:off x="971550" y="1376363"/>
            <a:ext cx="7772400" cy="1044526"/>
          </a:xfrm>
        </p:spPr>
        <p:txBody>
          <a:bodyPr/>
          <a:lstStyle>
            <a:lvl1pPr>
              <a:lnSpc>
                <a:spcPts val="4000"/>
              </a:lnSpc>
              <a:defRPr sz="360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971550" y="2564904"/>
            <a:ext cx="6800850" cy="324036"/>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Autor, DD.MM.YY</a:t>
            </a:r>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051" y="382946"/>
            <a:ext cx="1628546" cy="568757"/>
          </a:xfrm>
          <a:prstGeom prst="rect">
            <a:avLst/>
          </a:prstGeom>
        </p:spPr>
      </p:pic>
      <p:sp>
        <p:nvSpPr>
          <p:cNvPr id="12" name="Bildplatzhalter 11"/>
          <p:cNvSpPr>
            <a:spLocks noGrp="1"/>
          </p:cNvSpPr>
          <p:nvPr>
            <p:ph type="pic" sz="quarter" idx="10"/>
          </p:nvPr>
        </p:nvSpPr>
        <p:spPr>
          <a:xfrm>
            <a:off x="215900" y="2997200"/>
            <a:ext cx="8712200" cy="3635375"/>
          </a:xfrm>
        </p:spPr>
        <p:txBody>
          <a:bodyPr/>
          <a:lstStyle/>
          <a:p>
            <a:r>
              <a:rPr lang="de-DE" smtClean="0"/>
              <a:t>Bild durch Klicken auf Symbol hinzufügen</a:t>
            </a:r>
            <a:endParaRPr lang="de-CH"/>
          </a:p>
        </p:txBody>
      </p:sp>
    </p:spTree>
    <p:extLst>
      <p:ext uri="{BB962C8B-B14F-4D97-AF65-F5344CB8AC3E}">
        <p14:creationId xmlns:p14="http://schemas.microsoft.com/office/powerpoint/2010/main" val="243240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lnSpc>
                <a:spcPts val="2200"/>
              </a:lnSpc>
              <a:defRPr/>
            </a:lvl1pPr>
            <a:lvl2pPr>
              <a:lnSpc>
                <a:spcPts val="2200"/>
              </a:lnSpc>
              <a:defRPr/>
            </a:lvl2pPr>
            <a:lvl3pPr>
              <a:lnSpc>
                <a:spcPts val="2200"/>
              </a:lnSpc>
              <a:defRPr/>
            </a:lvl3pPr>
            <a:lvl4pPr>
              <a:lnSpc>
                <a:spcPts val="2200"/>
              </a:lnSpc>
              <a:defRPr/>
            </a:lvl4pPr>
            <a:lvl5pPr>
              <a:lnSpc>
                <a:spcPts val="22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Datumsplatzhalter 6"/>
          <p:cNvSpPr>
            <a:spLocks noGrp="1"/>
          </p:cNvSpPr>
          <p:nvPr>
            <p:ph type="dt" sz="half" idx="10"/>
          </p:nvPr>
        </p:nvSpPr>
        <p:spPr/>
        <p:txBody>
          <a:bodyPr/>
          <a:lstStyle/>
          <a:p>
            <a:r>
              <a:rPr lang="de-CH" smtClean="0"/>
              <a:t>Titel Vortrag, Autor, DD.MM.YY  </a:t>
            </a:r>
            <a:endParaRPr lang="de-CH" dirty="0"/>
          </a:p>
        </p:txBody>
      </p:sp>
      <p:sp>
        <p:nvSpPr>
          <p:cNvPr id="8" name="Fußzeilenplatzhalter 7"/>
          <p:cNvSpPr>
            <a:spLocks noGrp="1"/>
          </p:cNvSpPr>
          <p:nvPr>
            <p:ph type="ftr" sz="quarter" idx="11"/>
          </p:nvPr>
        </p:nvSpPr>
        <p:spPr/>
        <p:txBody>
          <a:bodyPr/>
          <a:lstStyle/>
          <a:p>
            <a:pPr algn="r"/>
            <a:r>
              <a:rPr lang="de-CH" smtClean="0"/>
              <a:t>Universität Basel</a:t>
            </a:r>
            <a:endParaRPr lang="de-CH" dirty="0"/>
          </a:p>
        </p:txBody>
      </p:sp>
      <p:sp>
        <p:nvSpPr>
          <p:cNvPr id="9" name="Foliennummernplatzhalter 8"/>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413168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Legen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CH" smtClean="0"/>
              <a:t>Titel Vortrag, Autor, DD.MM.YY  </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1520824"/>
            <a:ext cx="6192838" cy="3960000"/>
          </a:xfrm>
        </p:spPr>
        <p:txBody>
          <a:bodyPr/>
          <a:lstStyle/>
          <a:p>
            <a:r>
              <a:rPr lang="de-DE" smtClean="0"/>
              <a:t>Bild durch Klicken auf Symbol hinzufügen</a:t>
            </a:r>
            <a:endParaRPr lang="de-CH" dirty="0"/>
          </a:p>
        </p:txBody>
      </p:sp>
      <p:sp>
        <p:nvSpPr>
          <p:cNvPr id="9" name="Textplatzhalter 8"/>
          <p:cNvSpPr>
            <a:spLocks noGrp="1"/>
          </p:cNvSpPr>
          <p:nvPr>
            <p:ph type="body" sz="quarter" idx="14"/>
          </p:nvPr>
        </p:nvSpPr>
        <p:spPr>
          <a:xfrm>
            <a:off x="6767513" y="1520825"/>
            <a:ext cx="1944687" cy="4716463"/>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25153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CH" smtClean="0"/>
              <a:t>Titel Vortrag, Autor, DD.MM.YY  </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799" y="1520824"/>
            <a:ext cx="4068763" cy="2592000"/>
          </a:xfrm>
        </p:spPr>
        <p:txBody>
          <a:bodyPr/>
          <a:lstStyle/>
          <a:p>
            <a:r>
              <a:rPr lang="de-DE" smtClean="0"/>
              <a:t>Bild durch Klicken auf Symbol hinzufügen</a:t>
            </a:r>
            <a:endParaRPr lang="de-CH"/>
          </a:p>
        </p:txBody>
      </p:sp>
      <p:sp>
        <p:nvSpPr>
          <p:cNvPr id="8" name="Bildplatzhalter 6"/>
          <p:cNvSpPr>
            <a:spLocks noGrp="1"/>
          </p:cNvSpPr>
          <p:nvPr>
            <p:ph type="pic" sz="quarter" idx="14"/>
          </p:nvPr>
        </p:nvSpPr>
        <p:spPr>
          <a:xfrm>
            <a:off x="4643437" y="1520825"/>
            <a:ext cx="4068763" cy="2592000"/>
          </a:xfrm>
        </p:spPr>
        <p:txBody>
          <a:bodyPr/>
          <a:lstStyle/>
          <a:p>
            <a:r>
              <a:rPr lang="de-DE" smtClean="0"/>
              <a:t>Bild durch Klicken auf Symbol hinzufügen</a:t>
            </a:r>
            <a:endParaRPr lang="de-CH"/>
          </a:p>
        </p:txBody>
      </p:sp>
      <p:sp>
        <p:nvSpPr>
          <p:cNvPr id="9" name="Textplatzhalter 8"/>
          <p:cNvSpPr>
            <a:spLocks noGrp="1"/>
          </p:cNvSpPr>
          <p:nvPr>
            <p:ph type="body" sz="quarter" idx="15"/>
          </p:nvPr>
        </p:nvSpPr>
        <p:spPr>
          <a:xfrm>
            <a:off x="431800" y="4221088"/>
            <a:ext cx="4068763" cy="1836180"/>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0" name="Textplatzhalter 8"/>
          <p:cNvSpPr>
            <a:spLocks noGrp="1"/>
          </p:cNvSpPr>
          <p:nvPr>
            <p:ph type="body" sz="quarter" idx="16"/>
          </p:nvPr>
        </p:nvSpPr>
        <p:spPr>
          <a:xfrm>
            <a:off x="4643437" y="4221088"/>
            <a:ext cx="4068763" cy="1836180"/>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0635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CH" smtClean="0"/>
              <a:t>Titel Vortrag, Autor, DD.MM.YY  </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1520824"/>
            <a:ext cx="2663826" cy="3276000"/>
          </a:xfrm>
        </p:spPr>
        <p:txBody>
          <a:bodyPr/>
          <a:lstStyle/>
          <a:p>
            <a:r>
              <a:rPr lang="de-DE" smtClean="0"/>
              <a:t>Bild durch Klicken auf Symbol hinzufügen</a:t>
            </a:r>
            <a:endParaRPr lang="de-CH"/>
          </a:p>
        </p:txBody>
      </p:sp>
      <p:sp>
        <p:nvSpPr>
          <p:cNvPr id="9" name="Textplatzhalter 8"/>
          <p:cNvSpPr>
            <a:spLocks noGrp="1"/>
          </p:cNvSpPr>
          <p:nvPr>
            <p:ph type="body" sz="quarter" idx="15"/>
          </p:nvPr>
        </p:nvSpPr>
        <p:spPr>
          <a:xfrm>
            <a:off x="431800" y="4901714"/>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Bildplatzhalter 6"/>
          <p:cNvSpPr>
            <a:spLocks noGrp="1"/>
          </p:cNvSpPr>
          <p:nvPr>
            <p:ph type="pic" sz="quarter" idx="16"/>
          </p:nvPr>
        </p:nvSpPr>
        <p:spPr>
          <a:xfrm>
            <a:off x="3240088" y="1520825"/>
            <a:ext cx="2663826" cy="3276000"/>
          </a:xfrm>
        </p:spPr>
        <p:txBody>
          <a:bodyPr/>
          <a:lstStyle/>
          <a:p>
            <a:r>
              <a:rPr lang="de-DE" smtClean="0"/>
              <a:t>Bild durch Klicken auf Symbol hinzufügen</a:t>
            </a:r>
            <a:endParaRPr lang="de-CH"/>
          </a:p>
        </p:txBody>
      </p:sp>
      <p:sp>
        <p:nvSpPr>
          <p:cNvPr id="12" name="Textplatzhalter 8"/>
          <p:cNvSpPr>
            <a:spLocks noGrp="1"/>
          </p:cNvSpPr>
          <p:nvPr>
            <p:ph type="body" sz="quarter" idx="17"/>
          </p:nvPr>
        </p:nvSpPr>
        <p:spPr>
          <a:xfrm>
            <a:off x="3240088" y="4901715"/>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3" name="Bildplatzhalter 6"/>
          <p:cNvSpPr>
            <a:spLocks noGrp="1"/>
          </p:cNvSpPr>
          <p:nvPr>
            <p:ph type="pic" sz="quarter" idx="18"/>
          </p:nvPr>
        </p:nvSpPr>
        <p:spPr>
          <a:xfrm>
            <a:off x="6048374" y="1524273"/>
            <a:ext cx="2663826" cy="3276000"/>
          </a:xfrm>
        </p:spPr>
        <p:txBody>
          <a:bodyPr/>
          <a:lstStyle/>
          <a:p>
            <a:r>
              <a:rPr lang="de-DE" smtClean="0"/>
              <a:t>Bild durch Klicken auf Symbol hinzufügen</a:t>
            </a:r>
            <a:endParaRPr lang="de-CH"/>
          </a:p>
        </p:txBody>
      </p:sp>
      <p:sp>
        <p:nvSpPr>
          <p:cNvPr id="14" name="Textplatzhalter 8"/>
          <p:cNvSpPr>
            <a:spLocks noGrp="1"/>
          </p:cNvSpPr>
          <p:nvPr>
            <p:ph type="body" sz="quarter" idx="19"/>
          </p:nvPr>
        </p:nvSpPr>
        <p:spPr>
          <a:xfrm>
            <a:off x="6048374" y="4905163"/>
            <a:ext cx="2663825" cy="1155553"/>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15650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gros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CH" smtClean="0"/>
              <a:t>Titel Vortrag, Autor, DD.MM.YY  </a:t>
            </a:r>
            <a:endParaRPr lang="de-CH" dirty="0"/>
          </a:p>
        </p:txBody>
      </p:sp>
      <p:sp>
        <p:nvSpPr>
          <p:cNvPr id="4" name="Fußzeilenplatzhalter 3"/>
          <p:cNvSpPr>
            <a:spLocks noGrp="1"/>
          </p:cNvSpPr>
          <p:nvPr>
            <p:ph type="ftr" sz="quarter" idx="11"/>
          </p:nvPr>
        </p:nvSpPr>
        <p:spPr/>
        <p:txBody>
          <a:bodyPr/>
          <a:lstStyle/>
          <a:p>
            <a:pPr algn="r"/>
            <a:r>
              <a:rPr lang="de-CH" smtClean="0"/>
              <a:t>Universität Basel</a:t>
            </a:r>
            <a:endParaRPr lang="de-CH" dirty="0"/>
          </a:p>
        </p:txBody>
      </p:sp>
      <p:sp>
        <p:nvSpPr>
          <p:cNvPr id="5" name="Foliennummernplatzhalter 4"/>
          <p:cNvSpPr>
            <a:spLocks noGrp="1"/>
          </p:cNvSpPr>
          <p:nvPr>
            <p:ph type="sldNum" sz="quarter" idx="12"/>
          </p:nvPr>
        </p:nvSpPr>
        <p:spPr/>
        <p:txBody>
          <a:bodyPr/>
          <a:lstStyle/>
          <a:p>
            <a:fld id="{B3811826-9277-4232-A2B5-17D05DFC7392}" type="slidenum">
              <a:rPr lang="de-CH" smtClean="0"/>
              <a:pPr/>
              <a:t>‹Nr.›</a:t>
            </a:fld>
            <a:endParaRPr lang="de-CH" dirty="0"/>
          </a:p>
        </p:txBody>
      </p:sp>
      <p:sp>
        <p:nvSpPr>
          <p:cNvPr id="7" name="Bildplatzhalter 6"/>
          <p:cNvSpPr>
            <a:spLocks noGrp="1"/>
          </p:cNvSpPr>
          <p:nvPr>
            <p:ph type="pic" sz="quarter" idx="13"/>
          </p:nvPr>
        </p:nvSpPr>
        <p:spPr>
          <a:xfrm>
            <a:off x="431800" y="404813"/>
            <a:ext cx="8280400" cy="5112000"/>
          </a:xfrm>
        </p:spPr>
        <p:txBody>
          <a:bodyPr/>
          <a:lstStyle/>
          <a:p>
            <a:r>
              <a:rPr lang="de-DE" smtClean="0"/>
              <a:t>Bild durch Klicken auf Symbol hinzufügen</a:t>
            </a:r>
            <a:endParaRPr lang="de-CH" dirty="0"/>
          </a:p>
        </p:txBody>
      </p:sp>
      <p:sp>
        <p:nvSpPr>
          <p:cNvPr id="9" name="Textplatzhalter 8"/>
          <p:cNvSpPr>
            <a:spLocks noGrp="1"/>
          </p:cNvSpPr>
          <p:nvPr>
            <p:ph type="body" sz="quarter" idx="14"/>
          </p:nvPr>
        </p:nvSpPr>
        <p:spPr>
          <a:xfrm>
            <a:off x="431801" y="5625244"/>
            <a:ext cx="8280400" cy="612044"/>
          </a:xfrm>
        </p:spPr>
        <p:txBody>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400124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9144000" cy="6858000"/>
          </a:xfrm>
        </p:spPr>
        <p:txBody>
          <a:bodyPr/>
          <a:lstStyle/>
          <a:p>
            <a:r>
              <a:rPr lang="de-DE" smtClean="0"/>
              <a:t>Bild durch Klicken auf Symbol hinzufügen</a:t>
            </a:r>
            <a:endParaRPr lang="de-CH" dirty="0"/>
          </a:p>
        </p:txBody>
      </p:sp>
    </p:spTree>
    <p:extLst>
      <p:ext uri="{BB962C8B-B14F-4D97-AF65-F5344CB8AC3E}">
        <p14:creationId xmlns:p14="http://schemas.microsoft.com/office/powerpoint/2010/main" val="100528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r>
              <a:rPr lang="de-CH" smtClean="0"/>
              <a:t>Titel Vortrag, Autor, DD.MM.YY  </a:t>
            </a:r>
            <a:endParaRPr lang="de-CH" dirty="0"/>
          </a:p>
        </p:txBody>
      </p:sp>
      <p:sp>
        <p:nvSpPr>
          <p:cNvPr id="7" name="Fußzeilenplatzhalter 6"/>
          <p:cNvSpPr>
            <a:spLocks noGrp="1"/>
          </p:cNvSpPr>
          <p:nvPr>
            <p:ph type="ftr" sz="quarter" idx="11"/>
          </p:nvPr>
        </p:nvSpPr>
        <p:spPr/>
        <p:txBody>
          <a:bodyPr/>
          <a:lstStyle/>
          <a:p>
            <a:pPr algn="r"/>
            <a:r>
              <a:rPr lang="de-CH" smtClean="0"/>
              <a:t>Universität Basel</a:t>
            </a:r>
            <a:endParaRPr lang="de-CH" dirty="0"/>
          </a:p>
        </p:txBody>
      </p:sp>
      <p:sp>
        <p:nvSpPr>
          <p:cNvPr id="8" name="Foliennummernplatzhalter 7"/>
          <p:cNvSpPr>
            <a:spLocks noGrp="1"/>
          </p:cNvSpPr>
          <p:nvPr>
            <p:ph type="sldNum" sz="quarter" idx="12"/>
          </p:nvPr>
        </p:nvSpPr>
        <p:spPr/>
        <p:txBody>
          <a:bodyPr/>
          <a:lstStyle/>
          <a:p>
            <a:fld id="{B3811826-9277-4232-A2B5-17D05DFC7392}" type="slidenum">
              <a:rPr lang="de-CH" smtClean="0"/>
              <a:pPr/>
              <a:t>‹Nr.›</a:t>
            </a:fld>
            <a:endParaRPr lang="de-CH" dirty="0"/>
          </a:p>
        </p:txBody>
      </p:sp>
    </p:spTree>
    <p:extLst>
      <p:ext uri="{BB962C8B-B14F-4D97-AF65-F5344CB8AC3E}">
        <p14:creationId xmlns:p14="http://schemas.microsoft.com/office/powerpoint/2010/main" val="420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1800" y="404813"/>
            <a:ext cx="8280400" cy="755936"/>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nvPr>
        </p:nvSpPr>
        <p:spPr>
          <a:xfrm>
            <a:off x="432000" y="1520826"/>
            <a:ext cx="8280200" cy="4716462"/>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Datumsplatzhalter 3"/>
          <p:cNvSpPr>
            <a:spLocks noGrp="1"/>
          </p:cNvSpPr>
          <p:nvPr>
            <p:ph type="dt" sz="half" idx="2"/>
          </p:nvPr>
        </p:nvSpPr>
        <p:spPr>
          <a:xfrm>
            <a:off x="431800" y="6524626"/>
            <a:ext cx="2159000" cy="180000"/>
          </a:xfrm>
          <a:prstGeom prst="rect">
            <a:avLst/>
          </a:prstGeom>
        </p:spPr>
        <p:txBody>
          <a:bodyPr vert="horz" lIns="0" tIns="21600" rIns="0" bIns="0" rtlCol="0" anchor="t" anchorCtr="0"/>
          <a:lstStyle>
            <a:lvl1pPr algn="l">
              <a:defRPr sz="600">
                <a:solidFill>
                  <a:schemeClr val="tx1"/>
                </a:solidFill>
              </a:defRPr>
            </a:lvl1pPr>
          </a:lstStyle>
          <a:p>
            <a:r>
              <a:rPr lang="de-CH" dirty="0" smtClean="0"/>
              <a:t>Titel Vortrag, Autor, DD.MM.YY  </a:t>
            </a:r>
            <a:endParaRPr lang="de-CH" dirty="0"/>
          </a:p>
        </p:txBody>
      </p:sp>
      <p:sp>
        <p:nvSpPr>
          <p:cNvPr id="5" name="Fußzeilenplatzhalter 4"/>
          <p:cNvSpPr>
            <a:spLocks noGrp="1"/>
          </p:cNvSpPr>
          <p:nvPr>
            <p:ph type="ftr" sz="quarter" idx="3"/>
          </p:nvPr>
        </p:nvSpPr>
        <p:spPr>
          <a:xfrm>
            <a:off x="6660232" y="6525344"/>
            <a:ext cx="1908212" cy="180000"/>
          </a:xfrm>
          <a:prstGeom prst="rect">
            <a:avLst/>
          </a:prstGeom>
        </p:spPr>
        <p:txBody>
          <a:bodyPr vert="horz" lIns="0" tIns="21600" rIns="0" bIns="0" rtlCol="0" anchor="t" anchorCtr="0"/>
          <a:lstStyle>
            <a:lvl1pPr algn="ctr">
              <a:defRPr sz="600" b="1">
                <a:solidFill>
                  <a:schemeClr val="tx1"/>
                </a:solidFill>
              </a:defRPr>
            </a:lvl1pPr>
          </a:lstStyle>
          <a:p>
            <a:pPr algn="r"/>
            <a:r>
              <a:rPr lang="de-CH" dirty="0" smtClean="0"/>
              <a:t>Universität Basel</a:t>
            </a:r>
            <a:endParaRPr lang="de-CH" dirty="0"/>
          </a:p>
        </p:txBody>
      </p:sp>
      <p:sp>
        <p:nvSpPr>
          <p:cNvPr id="6" name="Foliennummernplatzhalter 5"/>
          <p:cNvSpPr>
            <a:spLocks noGrp="1"/>
          </p:cNvSpPr>
          <p:nvPr>
            <p:ph type="sldNum" sz="quarter" idx="4"/>
          </p:nvPr>
        </p:nvSpPr>
        <p:spPr>
          <a:xfrm>
            <a:off x="8568444" y="6525344"/>
            <a:ext cx="143756" cy="180000"/>
          </a:xfrm>
          <a:prstGeom prst="rect">
            <a:avLst/>
          </a:prstGeom>
        </p:spPr>
        <p:txBody>
          <a:bodyPr vert="horz" lIns="0" tIns="21600" rIns="0" bIns="0" rtlCol="0" anchor="t" anchorCtr="0"/>
          <a:lstStyle>
            <a:lvl1pPr algn="r">
              <a:defRPr sz="600">
                <a:solidFill>
                  <a:schemeClr val="tx1"/>
                </a:solidFill>
              </a:defRPr>
            </a:lvl1pPr>
          </a:lstStyle>
          <a:p>
            <a:fld id="{B3811826-9277-4232-A2B5-17D05DFC7392}" type="slidenum">
              <a:rPr lang="de-CH" smtClean="0"/>
              <a:pPr/>
              <a:t>‹Nr.›</a:t>
            </a:fld>
            <a:endParaRPr lang="de-CH" dirty="0"/>
          </a:p>
        </p:txBody>
      </p:sp>
      <p:cxnSp>
        <p:nvCxnSpPr>
          <p:cNvPr id="10" name="Gerade Verbindung 9"/>
          <p:cNvCxnSpPr/>
          <p:nvPr/>
        </p:nvCxnSpPr>
        <p:spPr>
          <a:xfrm>
            <a:off x="432000" y="6453188"/>
            <a:ext cx="8280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734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 id="2147483654" r:id="rId9"/>
    <p:sldLayoutId id="2147483655" r:id="rId10"/>
  </p:sldLayoutIdLst>
  <p:hf hdr="0"/>
  <p:txStyles>
    <p:titleStyle>
      <a:lvl1pPr algn="l" defTabSz="914400" rtl="0" eaLnBrk="1" latinLnBrk="0" hangingPunct="1">
        <a:lnSpc>
          <a:spcPts val="2500"/>
        </a:lnSpc>
        <a:spcBef>
          <a:spcPct val="0"/>
        </a:spcBef>
        <a:buNone/>
        <a:defRPr sz="2300" b="1" kern="1200">
          <a:solidFill>
            <a:schemeClr val="tx1"/>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u-dresden.de/karriere/weiterbildung/ressourcen/dateien/schreibzentrum/infothek/181121_SZD_Starthilfe_dt_pdf_web.pdf?lang=de"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u-dresden.de/karriere/weiterbildung/ressourcen/dateien/schreibzentrum/infothek/181121_SZD_Starthilfe_dt_pdf_web.pdf?lang=d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chreiben.unibas.ch/"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starkerstart.uni-frankfurt.de/43833603/_schreibtypentes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21169317@N06/33741449403/in/photolist-24gnEkN-6M98UU-2hz67UU-TpBKnD-2iuPiNa-2hJFUuj-2htA4G8-XtjzHo-2bP24HZ-2gd9aL7-cULtVh-2i1zGDv-itmZ8J-4SZ2rr-YtZB9E-4vfxyC-4w6HzC-a4wDdU-5fkQro-8Akzk9-HsmSg-8wn1RG-8wn3Kb-2gRX9Q4-ME3SHU-2gWLJgE-RFyNxB-THFEpM-YKzYuc-2hMhYMr-28QoigL-28hf8NW-7aYSZi-MvpNqc-ZTDNGd-zkgu2A-2GR7E-c3t8zA-HsmEp-4r9xdQ-5Vnrmt-Hsmox-HshEW-2hpeySk-2hJ2rrs-Hsmxg-HsmrF-Z2QqmH-6BH4xa-JN3aUg"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thartz00/4847417509/in/photolist-8omhkX-rksQLR-8opUQb-5QjZw-8omCTF-8omsBg-iiEtfF-8EW2Z1-qUPGF2-dXcPyP-H6zDgc-7SrRAw-8opf3u-8ESRmV-8Ci9uT-8p2py2-kjQiui-8ESJ1X-U4Vg9U-8EVVsb-8FCKKW-8Fzkvi-8omHfa-8ESMRa-98RCtP-8ybgjE-afNR9W-8EVVLW-8ESSs8-6Ka9HX-ifaXfz-8Ttxy-bHBqWK-bsS5dC-E6aviP-9A3fb1-egUUB4-8EW1o1-8EVUMf-8opfg7-8ESS5x-8ESLn8-8EVV73-8omEcp-8EVZco-8p5xtY-8omgNP-8Fzwye-8EW259-8ESHHr"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natecull/2876115/in/photolist-fJYc-2gExG6z-RYtkRn-2a3TkjW-PbFBYU-HtouWi-3LEa1J-KvJYgr-SxQ9t5-Fkzu5b-pPRsPp-KvJYuc-xVoZXr-io84p8-L2V7YW-iGxMXE-FjyQYY-iGuuTo-EPfsoG-EPoZ8F-L2X8wf-FCP1AZ-EPeA4o-3LzMpi-FCMAar-ANYNKt-6k4KBD-EqaV2Q-oT85zQ-2aAiTRU-hMoiQm-97aM64-patPKF-FGnw6o-iQf2LM-3LzJRV-nkqCRz-pxzp7W-LtjVkn-LiUueQ-q7mu99-KwxHY6-bJyWNM-Wpk4oh-AeuChD-TRzk1Y-28zTm8R-29GcVQR-4kxttG-io3XrU"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28687957@N07/4615268108/in/photolist-82Qsq5-HuACaK-4MnC6J-8Xc4hZ-4MnCvw-5oxPEQ-cDA9ph-4Miokx-cDA9ty-smw5ec-rGaBSg-rGaAHT-4MnzV1-4Mnzo1-sAFv3A-bvoVU7-av8pr3-av8oyb-bvoKJo-bJiHg8-bvoVRL-av8oUY-bvoVHf-bvoVEJ-bJix8D-av5Xdt-bvoVC1-av8pCY-bvoKSC-bJiHii-av8CEm-bJixgv-av5Hon-av8CEb-bJixvK-bJix6B-av8pow-bvoKA3-av8pBy-bvoVQf-bvoVDq-bJiHj8-av8p49-bJixia-av5HeP-av8pCd-bJiHe2-av8pqC-av8pkA-bJixjZ"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b="0" dirty="0" smtClean="0"/>
              <a:t>Welcher Schreibtyp bin ich?</a:t>
            </a:r>
            <a:br>
              <a:rPr lang="de-CH" b="0" dirty="0" smtClean="0"/>
            </a:br>
            <a:r>
              <a:rPr lang="de-CH" sz="1400" b="0" dirty="0" smtClean="0"/>
              <a:t>(und was bedeutet das für meinen Schreibprozess und meine Art der Textproduktion?)</a:t>
            </a:r>
            <a:endParaRPr lang="de-CH" sz="1400" b="0" dirty="0"/>
          </a:p>
        </p:txBody>
      </p:sp>
      <p:sp>
        <p:nvSpPr>
          <p:cNvPr id="3" name="Textfeld 2"/>
          <p:cNvSpPr txBox="1"/>
          <p:nvPr/>
        </p:nvSpPr>
        <p:spPr>
          <a:xfrm>
            <a:off x="971550" y="2924944"/>
            <a:ext cx="3528442" cy="432047"/>
          </a:xfrm>
          <a:prstGeom prst="rect">
            <a:avLst/>
          </a:prstGeom>
          <a:noFill/>
        </p:spPr>
        <p:txBody>
          <a:bodyPr wrap="square" lIns="0" tIns="0" rIns="0" bIns="0" rtlCol="0">
            <a:noAutofit/>
          </a:bodyPr>
          <a:lstStyle/>
          <a:p>
            <a:pPr>
              <a:lnSpc>
                <a:spcPts val="2200"/>
              </a:lnSpc>
            </a:pPr>
            <a:r>
              <a:rPr lang="de-CH" sz="1400" smtClean="0"/>
              <a:t>Coffee </a:t>
            </a:r>
            <a:r>
              <a:rPr lang="de-CH" sz="1400" dirty="0" err="1" smtClean="0"/>
              <a:t>Lecture</a:t>
            </a:r>
            <a:r>
              <a:rPr lang="de-CH" sz="1400" dirty="0" smtClean="0"/>
              <a:t>, 12. März 2020</a:t>
            </a:r>
            <a:endParaRPr lang="de-CH" sz="1400" dirty="0"/>
          </a:p>
        </p:txBody>
      </p:sp>
    </p:spTree>
    <p:extLst>
      <p:ext uri="{BB962C8B-B14F-4D97-AF65-F5344CB8AC3E}">
        <p14:creationId xmlns:p14="http://schemas.microsoft.com/office/powerpoint/2010/main" val="96454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Stärken/Schwächen.</a:t>
            </a:r>
            <a:endParaRPr lang="de-CH" dirty="0"/>
          </a:p>
        </p:txBody>
      </p:sp>
      <p:pic>
        <p:nvPicPr>
          <p:cNvPr id="7" name="Inhaltsplatzhalter 6"/>
          <p:cNvPicPr>
            <a:picLocks noGrp="1" noChangeAspect="1"/>
          </p:cNvPicPr>
          <p:nvPr>
            <p:ph idx="1"/>
          </p:nvPr>
        </p:nvPicPr>
        <p:blipFill rotWithShape="1">
          <a:blip r:embed="rId2"/>
          <a:srcRect l="29008" t="14503" r="29008" b="30534"/>
          <a:stretch/>
        </p:blipFill>
        <p:spPr>
          <a:xfrm>
            <a:off x="1763688" y="1052736"/>
            <a:ext cx="5544000" cy="4536000"/>
          </a:xfrm>
          <a:prstGeom prst="rect">
            <a:avLst/>
          </a:prstGeom>
          <a:ln>
            <a:solidFill>
              <a:schemeClr val="tx1"/>
            </a:solidFill>
          </a:ln>
        </p:spPr>
      </p:pic>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10</a:t>
            </a:fld>
            <a:endParaRPr lang="de-CH" dirty="0"/>
          </a:p>
        </p:txBody>
      </p:sp>
      <p:sp>
        <p:nvSpPr>
          <p:cNvPr id="8" name="Textfeld 7"/>
          <p:cNvSpPr txBox="1"/>
          <p:nvPr/>
        </p:nvSpPr>
        <p:spPr>
          <a:xfrm>
            <a:off x="1259632" y="5840298"/>
            <a:ext cx="7200800" cy="216024"/>
          </a:xfrm>
          <a:prstGeom prst="rect">
            <a:avLst/>
          </a:prstGeom>
          <a:noFill/>
        </p:spPr>
        <p:txBody>
          <a:bodyPr wrap="square" lIns="0" tIns="0" rIns="0" bIns="0" rtlCol="0">
            <a:noAutofit/>
          </a:bodyPr>
          <a:lstStyle/>
          <a:p>
            <a:pPr>
              <a:lnSpc>
                <a:spcPts val="2200"/>
              </a:lnSpc>
            </a:pPr>
            <a:r>
              <a:rPr lang="de-CH" sz="900" dirty="0">
                <a:hlinkClick r:id="rId3"/>
              </a:rPr>
              <a:t>https://tu-dresden.de/karriere/weiterbildung/ressourcen/dateien/schreibzentrum/infothek/181121_SZD_Starthilfe_dt_pdf_web.pdf?lang=de</a:t>
            </a:r>
            <a:endParaRPr lang="de-CH" sz="900" dirty="0"/>
          </a:p>
        </p:txBody>
      </p:sp>
    </p:spTree>
    <p:extLst>
      <p:ext uri="{BB962C8B-B14F-4D97-AF65-F5344CB8AC3E}">
        <p14:creationId xmlns:p14="http://schemas.microsoft.com/office/powerpoint/2010/main" val="423307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Optimierungsmöglichkeiten.</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11</a:t>
            </a:fld>
            <a:endParaRPr lang="de-CH" dirty="0"/>
          </a:p>
        </p:txBody>
      </p:sp>
      <p:sp>
        <p:nvSpPr>
          <p:cNvPr id="8" name="Textfeld 7"/>
          <p:cNvSpPr txBox="1"/>
          <p:nvPr/>
        </p:nvSpPr>
        <p:spPr>
          <a:xfrm>
            <a:off x="1259632" y="5840298"/>
            <a:ext cx="7200800" cy="216024"/>
          </a:xfrm>
          <a:prstGeom prst="rect">
            <a:avLst/>
          </a:prstGeom>
          <a:noFill/>
        </p:spPr>
        <p:txBody>
          <a:bodyPr wrap="square" lIns="0" tIns="0" rIns="0" bIns="0" rtlCol="0">
            <a:noAutofit/>
          </a:bodyPr>
          <a:lstStyle/>
          <a:p>
            <a:pPr>
              <a:lnSpc>
                <a:spcPts val="2200"/>
              </a:lnSpc>
            </a:pPr>
            <a:r>
              <a:rPr lang="de-CH" sz="900" dirty="0">
                <a:hlinkClick r:id="rId2"/>
              </a:rPr>
              <a:t>https://tu-dresden.de/karriere/weiterbildung/ressourcen/dateien/schreibzentrum/infothek/181121_SZD_Starthilfe_dt_pdf_web.pdf?lang=de</a:t>
            </a:r>
            <a:endParaRPr lang="de-CH" sz="900" dirty="0"/>
          </a:p>
        </p:txBody>
      </p:sp>
      <p:pic>
        <p:nvPicPr>
          <p:cNvPr id="9" name="Inhaltsplatzhalter 8"/>
          <p:cNvPicPr>
            <a:picLocks noGrp="1" noChangeAspect="1"/>
          </p:cNvPicPr>
          <p:nvPr>
            <p:ph idx="1"/>
          </p:nvPr>
        </p:nvPicPr>
        <p:blipFill rotWithShape="1">
          <a:blip r:embed="rId3"/>
          <a:srcRect l="30534" t="22137" r="30343" b="15267"/>
          <a:stretch/>
        </p:blipFill>
        <p:spPr>
          <a:xfrm>
            <a:off x="2123728" y="1052736"/>
            <a:ext cx="4464000" cy="4464000"/>
          </a:xfrm>
          <a:prstGeom prst="rect">
            <a:avLst/>
          </a:prstGeom>
          <a:ln>
            <a:solidFill>
              <a:schemeClr val="tx1"/>
            </a:solidFill>
          </a:ln>
        </p:spPr>
      </p:pic>
    </p:spTree>
    <p:extLst>
      <p:ext uri="{BB962C8B-B14F-4D97-AF65-F5344CB8AC3E}">
        <p14:creationId xmlns:p14="http://schemas.microsoft.com/office/powerpoint/2010/main" val="264974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 der Praxis…</a:t>
            </a:r>
            <a:endParaRPr lang="de-CH" dirty="0"/>
          </a:p>
        </p:txBody>
      </p:sp>
      <p:sp>
        <p:nvSpPr>
          <p:cNvPr id="3" name="Inhaltsplatzhalter 2"/>
          <p:cNvSpPr>
            <a:spLocks noGrp="1"/>
          </p:cNvSpPr>
          <p:nvPr>
            <p:ph idx="1"/>
          </p:nvPr>
        </p:nvSpPr>
        <p:spPr/>
        <p:txBody>
          <a:bodyPr/>
          <a:lstStyle/>
          <a:p>
            <a:r>
              <a:rPr lang="de-CH" dirty="0" smtClean="0"/>
              <a:t>«</a:t>
            </a:r>
            <a:r>
              <a:rPr lang="de-CH" dirty="0"/>
              <a:t>Ich bin gerade an meiner Masterarbeit im Studiengang x</a:t>
            </a:r>
            <a:r>
              <a:rPr lang="de-CH" dirty="0" smtClean="0"/>
              <a:t> </a:t>
            </a:r>
            <a:r>
              <a:rPr lang="de-CH" dirty="0"/>
              <a:t>zum </a:t>
            </a:r>
            <a:r>
              <a:rPr lang="de-CH" dirty="0" smtClean="0"/>
              <a:t>Thema "y".</a:t>
            </a:r>
            <a:r>
              <a:rPr lang="de-CH" dirty="0"/>
              <a:t> Literatur und Quellen habe ich schon einiges gefunden, jedoch fällt es mir schwer eine geeignete Fragestellung und die Struktur der Arbeit festzulegen. Ich habe auch mit der Zeitplanung sehr mühe, weshalb es wohl schon ziemlich knapp wird bis Ende Februar wirklich die Arbeit beenden zu können. Meine Motivation ist jedoch immer noch hoch und ich hoffe deshalb, dass Sie mir helfen können</a:t>
            </a:r>
            <a:r>
              <a:rPr lang="de-CH" dirty="0" smtClean="0"/>
              <a:t>.»</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12</a:t>
            </a:fld>
            <a:endParaRPr lang="de-CH" dirty="0"/>
          </a:p>
        </p:txBody>
      </p:sp>
    </p:spTree>
    <p:extLst>
      <p:ext uri="{BB962C8B-B14F-4D97-AF65-F5344CB8AC3E}">
        <p14:creationId xmlns:p14="http://schemas.microsoft.com/office/powerpoint/2010/main" val="2949695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 der Praxis…</a:t>
            </a:r>
            <a:endParaRPr lang="de-CH" dirty="0"/>
          </a:p>
        </p:txBody>
      </p:sp>
      <p:sp>
        <p:nvSpPr>
          <p:cNvPr id="3" name="Inhaltsplatzhalter 2"/>
          <p:cNvSpPr>
            <a:spLocks noGrp="1"/>
          </p:cNvSpPr>
          <p:nvPr>
            <p:ph idx="1"/>
          </p:nvPr>
        </p:nvSpPr>
        <p:spPr/>
        <p:txBody>
          <a:bodyPr/>
          <a:lstStyle/>
          <a:p>
            <a:r>
              <a:rPr lang="de-CH" dirty="0" smtClean="0"/>
              <a:t>«</a:t>
            </a:r>
            <a:r>
              <a:rPr lang="de-DE" dirty="0"/>
              <a:t>Es geht mir vor allem um Probleme mit der Überarbeitungsphase. Natürlich finde ich auch das Verfassen von ersten Entwürfen nicht ganz leicht, aber mit dem Überarbeiten warte ich ganz lange oder mache es nie. Damit meine ich einerseits die Überarbeitung der Struktur (Argumente zuspitzen, Gliederung des Textes ändern etc.) aber insbesondere die sprachliche Verbesserung des Textes. Das liegt auch daran, dass ich manchmal nicht genau </a:t>
            </a:r>
            <a:r>
              <a:rPr lang="de-DE" dirty="0" err="1"/>
              <a:t>weiss</a:t>
            </a:r>
            <a:r>
              <a:rPr lang="de-DE" dirty="0"/>
              <a:t>, wie ich es besser machen kann. Hier wäre ich ganz froh um einige Strategien.</a:t>
            </a:r>
            <a:r>
              <a:rPr lang="de-CH" dirty="0" smtClean="0"/>
              <a:t>»</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13</a:t>
            </a:fld>
            <a:endParaRPr lang="de-CH" dirty="0"/>
          </a:p>
        </p:txBody>
      </p:sp>
    </p:spTree>
    <p:extLst>
      <p:ext uri="{BB962C8B-B14F-4D97-AF65-F5344CB8AC3E}">
        <p14:creationId xmlns:p14="http://schemas.microsoft.com/office/powerpoint/2010/main" val="257694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 der Praxis…</a:t>
            </a:r>
            <a:endParaRPr lang="de-CH" dirty="0"/>
          </a:p>
        </p:txBody>
      </p:sp>
      <p:sp>
        <p:nvSpPr>
          <p:cNvPr id="3" name="Inhaltsplatzhalter 2"/>
          <p:cNvSpPr>
            <a:spLocks noGrp="1"/>
          </p:cNvSpPr>
          <p:nvPr>
            <p:ph idx="1"/>
          </p:nvPr>
        </p:nvSpPr>
        <p:spPr/>
        <p:txBody>
          <a:bodyPr/>
          <a:lstStyle/>
          <a:p>
            <a:r>
              <a:rPr lang="de-CH" dirty="0" smtClean="0"/>
              <a:t>«</a:t>
            </a:r>
            <a:r>
              <a:rPr lang="de-CH" dirty="0"/>
              <a:t>Ich würde zu dem Anlass gerne meine aktuelle Seminararbeit besprechen, bei der ich im Stadium 'überfordert' angekommen bin. Ich verliere mich schnell in all den Theorien und weiss nicht, wie ich mich am besten organisieren soll bzw. die Literatur. Und der leserfreundliche Aufbau einer Arbeit fällt mir dadurch sehr schwer. </a:t>
            </a:r>
          </a:p>
          <a:p>
            <a:r>
              <a:rPr lang="de-CH" dirty="0"/>
              <a:t>Bringt diese Schilderung etwas? </a:t>
            </a:r>
          </a:p>
          <a:p>
            <a:r>
              <a:rPr lang="de-CH" dirty="0"/>
              <a:t>Vielleicht können Sie mir im Gespräch einen Überblick verschaffen über anderer Leute Probleme und die gängigsten Mittel zur Lösung?</a:t>
            </a:r>
            <a:r>
              <a:rPr lang="de-CH" dirty="0" smtClean="0"/>
              <a:t>»</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14</a:t>
            </a:fld>
            <a:endParaRPr lang="de-CH" dirty="0"/>
          </a:p>
        </p:txBody>
      </p:sp>
    </p:spTree>
    <p:extLst>
      <p:ext uri="{BB962C8B-B14F-4D97-AF65-F5344CB8AC3E}">
        <p14:creationId xmlns:p14="http://schemas.microsoft.com/office/powerpoint/2010/main" val="776885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Angebote an der Universität Basel.</a:t>
            </a:r>
            <a:endParaRPr lang="de-CH" dirty="0"/>
          </a:p>
        </p:txBody>
      </p:sp>
      <p:sp>
        <p:nvSpPr>
          <p:cNvPr id="3" name="Inhaltsplatzhalter 2"/>
          <p:cNvSpPr>
            <a:spLocks noGrp="1"/>
          </p:cNvSpPr>
          <p:nvPr>
            <p:ph idx="1"/>
          </p:nvPr>
        </p:nvSpPr>
        <p:spPr/>
        <p:txBody>
          <a:bodyPr/>
          <a:lstStyle/>
          <a:p>
            <a:endParaRPr lang="de-CH" b="1" dirty="0" smtClean="0"/>
          </a:p>
          <a:p>
            <a:endParaRPr lang="de-CH" dirty="0" smtClean="0"/>
          </a:p>
          <a:p>
            <a:pPr lvl="1" indent="0">
              <a:buNone/>
            </a:pPr>
            <a:endParaRPr lang="de-CH" dirty="0" smtClean="0"/>
          </a:p>
          <a:p>
            <a:endParaRPr lang="de-CH" dirty="0"/>
          </a:p>
          <a:p>
            <a:pPr algn="ctr"/>
            <a:endParaRPr lang="de-CH" dirty="0" smtClean="0"/>
          </a:p>
          <a:p>
            <a:pPr algn="ctr"/>
            <a:endParaRPr lang="de-CH" dirty="0"/>
          </a:p>
        </p:txBody>
      </p:sp>
      <p:sp>
        <p:nvSpPr>
          <p:cNvPr id="5" name="Fußzeilenplatzhalt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600" b="1" i="0" u="none" strike="noStrike" kern="1200" cap="none" spc="0" normalizeH="0" baseline="0" noProof="0" smtClean="0">
                <a:ln>
                  <a:noFill/>
                </a:ln>
                <a:solidFill>
                  <a:srgbClr val="000000"/>
                </a:solidFill>
                <a:effectLst/>
                <a:uLnTx/>
                <a:uFillTx/>
                <a:latin typeface="Arial"/>
                <a:ea typeface="+mn-ea"/>
                <a:cs typeface="+mn-cs"/>
              </a:rPr>
              <a:t>Universität Basel</a:t>
            </a:r>
            <a:endParaRPr kumimoji="0" lang="de-CH" sz="60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11826-9277-4232-A2B5-17D05DFC7392}" type="slidenum">
              <a:rPr kumimoji="0" lang="de-CH" sz="6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Grafik 3"/>
          <p:cNvPicPr>
            <a:picLocks noChangeAspect="1"/>
          </p:cNvPicPr>
          <p:nvPr/>
        </p:nvPicPr>
        <p:blipFill rotWithShape="1">
          <a:blip r:embed="rId2"/>
          <a:srcRect l="22967" t="8452" r="23330" b="4215"/>
          <a:stretch/>
        </p:blipFill>
        <p:spPr>
          <a:xfrm>
            <a:off x="179512" y="1052736"/>
            <a:ext cx="4392488" cy="4464496"/>
          </a:xfrm>
          <a:prstGeom prst="rect">
            <a:avLst/>
          </a:prstGeom>
          <a:ln>
            <a:solidFill>
              <a:schemeClr val="tx1"/>
            </a:solidFill>
          </a:ln>
        </p:spPr>
      </p:pic>
      <p:sp>
        <p:nvSpPr>
          <p:cNvPr id="7" name="Textfeld 6"/>
          <p:cNvSpPr txBox="1"/>
          <p:nvPr/>
        </p:nvSpPr>
        <p:spPr>
          <a:xfrm>
            <a:off x="2267744" y="5998431"/>
            <a:ext cx="5940400" cy="360040"/>
          </a:xfrm>
          <a:prstGeom prst="rect">
            <a:avLst/>
          </a:prstGeom>
          <a:noFill/>
        </p:spPr>
        <p:txBody>
          <a:bodyPr wrap="square" lIns="0" tIns="0" rIns="0" bIns="0" rtlCol="0">
            <a:noAutofit/>
          </a:bodyPr>
          <a:lstStyle/>
          <a:p>
            <a:pPr>
              <a:lnSpc>
                <a:spcPts val="2200"/>
              </a:lnSpc>
            </a:pPr>
            <a:r>
              <a:rPr lang="de-CH" dirty="0">
                <a:hlinkClick r:id="rId3"/>
              </a:rPr>
              <a:t>https://</a:t>
            </a:r>
            <a:r>
              <a:rPr lang="de-CH" dirty="0" smtClean="0">
                <a:hlinkClick r:id="rId3"/>
              </a:rPr>
              <a:t>schreiben.unibas.ch/</a:t>
            </a:r>
            <a:r>
              <a:rPr lang="de-CH" dirty="0" smtClean="0"/>
              <a:t>  </a:t>
            </a:r>
            <a:endParaRPr lang="de-CH" dirty="0"/>
          </a:p>
        </p:txBody>
      </p:sp>
      <p:pic>
        <p:nvPicPr>
          <p:cNvPr id="8" name="Grafik 7"/>
          <p:cNvPicPr>
            <a:picLocks noChangeAspect="1"/>
          </p:cNvPicPr>
          <p:nvPr/>
        </p:nvPicPr>
        <p:blipFill rotWithShape="1">
          <a:blip r:embed="rId4"/>
          <a:srcRect l="23335" t="8540" r="23652" b="3165"/>
          <a:stretch/>
        </p:blipFill>
        <p:spPr>
          <a:xfrm>
            <a:off x="4247964" y="796180"/>
            <a:ext cx="4824536" cy="5022243"/>
          </a:xfrm>
          <a:prstGeom prst="rect">
            <a:avLst/>
          </a:prstGeom>
          <a:ln>
            <a:solidFill>
              <a:schemeClr val="tx1"/>
            </a:solidFill>
          </a:ln>
        </p:spPr>
      </p:pic>
    </p:spTree>
    <p:extLst>
      <p:ext uri="{BB962C8B-B14F-4D97-AF65-F5344CB8AC3E}">
        <p14:creationId xmlns:p14="http://schemas.microsoft.com/office/powerpoint/2010/main" val="36144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Schreibtypentest.</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2</a:t>
            </a:fld>
            <a:endParaRPr lang="de-CH" dirty="0"/>
          </a:p>
        </p:txBody>
      </p:sp>
      <p:sp>
        <p:nvSpPr>
          <p:cNvPr id="3" name="Rechteck 2"/>
          <p:cNvSpPr/>
          <p:nvPr/>
        </p:nvSpPr>
        <p:spPr>
          <a:xfrm>
            <a:off x="739753" y="2060848"/>
            <a:ext cx="7812608" cy="369332"/>
          </a:xfrm>
          <a:prstGeom prst="rect">
            <a:avLst/>
          </a:prstGeom>
        </p:spPr>
        <p:txBody>
          <a:bodyPr wrap="square">
            <a:spAutoFit/>
          </a:bodyPr>
          <a:lstStyle/>
          <a:p>
            <a:r>
              <a:rPr lang="de-CH" dirty="0">
                <a:hlinkClick r:id="rId3"/>
              </a:rPr>
              <a:t>http://www.starkerstart.uni-frankfurt.de/43833603/_</a:t>
            </a:r>
            <a:r>
              <a:rPr lang="de-CH" dirty="0" smtClean="0">
                <a:hlinkClick r:id="rId3"/>
              </a:rPr>
              <a:t>schreibtypentest</a:t>
            </a:r>
            <a:r>
              <a:rPr lang="de-CH" dirty="0" smtClean="0"/>
              <a:t> </a:t>
            </a:r>
            <a:endParaRPr lang="de-CH" dirty="0"/>
          </a:p>
        </p:txBody>
      </p:sp>
    </p:spTree>
    <p:extLst>
      <p:ext uri="{BB962C8B-B14F-4D97-AF65-F5344CB8AC3E}">
        <p14:creationId xmlns:p14="http://schemas.microsoft.com/office/powerpoint/2010/main" val="312665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Abenteurer*in</a:t>
            </a:r>
            <a:endParaRPr lang="de-CH" dirty="0"/>
          </a:p>
        </p:txBody>
      </p:sp>
      <p:pic>
        <p:nvPicPr>
          <p:cNvPr id="7" name="Inhaltsplatzhalter 6"/>
          <p:cNvPicPr>
            <a:picLocks noGrp="1" noChangeAspect="1"/>
          </p:cNvPicPr>
          <p:nvPr>
            <p:ph idx="1"/>
          </p:nvPr>
        </p:nvPicPr>
        <p:blipFill>
          <a:blip r:embed="rId2"/>
          <a:stretch>
            <a:fillRect/>
          </a:stretch>
        </p:blipFill>
        <p:spPr>
          <a:xfrm>
            <a:off x="564859" y="1160749"/>
            <a:ext cx="8147341" cy="4716463"/>
          </a:xfrm>
          <a:prstGeom prst="rect">
            <a:avLst/>
          </a:prstGeom>
        </p:spPr>
      </p:pic>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3</a:t>
            </a:fld>
            <a:endParaRPr lang="de-CH" dirty="0"/>
          </a:p>
        </p:txBody>
      </p:sp>
      <p:sp>
        <p:nvSpPr>
          <p:cNvPr id="8" name="Textfeld 7"/>
          <p:cNvSpPr txBox="1"/>
          <p:nvPr/>
        </p:nvSpPr>
        <p:spPr>
          <a:xfrm>
            <a:off x="1259632" y="4797152"/>
            <a:ext cx="6984776" cy="1440136"/>
          </a:xfrm>
          <a:prstGeom prst="rect">
            <a:avLst/>
          </a:prstGeom>
          <a:noFill/>
        </p:spPr>
        <p:txBody>
          <a:bodyPr wrap="square" lIns="0" tIns="0" rIns="0" bIns="0" rtlCol="0">
            <a:noAutofit/>
          </a:bodyPr>
          <a:lstStyle/>
          <a:p>
            <a:pPr>
              <a:lnSpc>
                <a:spcPts val="2200"/>
              </a:lnSpc>
            </a:pPr>
            <a:r>
              <a:rPr lang="de-CH" dirty="0"/>
              <a:t>Ihnen liegt es, drauflos zu schreiben und Sie entwickeln Ihre Ideen oder die Struktur Ihres Textes gerne erst während des Schreibens</a:t>
            </a:r>
          </a:p>
          <a:p>
            <a:pPr>
              <a:lnSpc>
                <a:spcPts val="2200"/>
              </a:lnSpc>
            </a:pPr>
            <a:endParaRPr lang="de-CH" dirty="0"/>
          </a:p>
        </p:txBody>
      </p:sp>
      <p:sp>
        <p:nvSpPr>
          <p:cNvPr id="3" name="Textfeld 2"/>
          <p:cNvSpPr txBox="1"/>
          <p:nvPr/>
        </p:nvSpPr>
        <p:spPr>
          <a:xfrm>
            <a:off x="431800" y="5998380"/>
            <a:ext cx="8550560" cy="45719"/>
          </a:xfrm>
          <a:prstGeom prst="rect">
            <a:avLst/>
          </a:prstGeom>
          <a:noFill/>
        </p:spPr>
        <p:txBody>
          <a:bodyPr wrap="square" lIns="0" tIns="0" rIns="0" bIns="0" rtlCol="0">
            <a:noAutofit/>
          </a:bodyPr>
          <a:lstStyle/>
          <a:p>
            <a:r>
              <a:rPr lang="de-CH" sz="800" dirty="0">
                <a:hlinkClick r:id="rId3"/>
              </a:rPr>
              <a:t>https://www.flickr.com/photos/121169317@N06/33741449403/in/photolist-24gnEkN-6M98UU-2hz67UU-TpBKnD-2iuPiNa-2hJFUuj-2htA4G8-XtjzHo-2bP24HZ-2gd9aL7-cULtVh-2i1zGDv-itmZ8J-4SZ2rr-YtZB9E-4vfxyC-4w6HzC-a4wDdU-5fkQro-8Akzk9-HsmSg-8wn1RG-8wn3Kb-2gRX9Q4-ME3SHU-2gWLJgE-RFyNxB-THFEpM-YKzYuc-2hMhYMr-28QoigL-28hf8NW-7aYSZi-MvpNqc-ZTDNGd-zkgu2A-2GR7E-c3t8zA-HsmEp-4r9xdQ-5Vnrmt-Hsmox-HshEW-2hpeySk-2hJ2rrs-Hsmxg-HsmrF-Z2QqmH-6BH4xa-JN3aUg</a:t>
            </a:r>
            <a:endParaRPr lang="de-CH" sz="800" dirty="0"/>
          </a:p>
        </p:txBody>
      </p:sp>
    </p:spTree>
    <p:extLst>
      <p:ext uri="{BB962C8B-B14F-4D97-AF65-F5344CB8AC3E}">
        <p14:creationId xmlns:p14="http://schemas.microsoft.com/office/powerpoint/2010/main" val="252784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Eichhörnchen</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4</a:t>
            </a:fld>
            <a:endParaRPr lang="de-CH" dirty="0"/>
          </a:p>
        </p:txBody>
      </p:sp>
      <p:pic>
        <p:nvPicPr>
          <p:cNvPr id="9" name="Inhaltsplatzhalter 8"/>
          <p:cNvPicPr>
            <a:picLocks noGrp="1" noChangeAspect="1"/>
          </p:cNvPicPr>
          <p:nvPr>
            <p:ph idx="1"/>
          </p:nvPr>
        </p:nvPicPr>
        <p:blipFill>
          <a:blip r:embed="rId2"/>
          <a:stretch>
            <a:fillRect/>
          </a:stretch>
        </p:blipFill>
        <p:spPr>
          <a:xfrm>
            <a:off x="1020781" y="1520825"/>
            <a:ext cx="7102438" cy="4716463"/>
          </a:xfrm>
          <a:prstGeom prst="rect">
            <a:avLst/>
          </a:prstGeom>
        </p:spPr>
      </p:pic>
      <p:sp>
        <p:nvSpPr>
          <p:cNvPr id="10" name="Textfeld 9"/>
          <p:cNvSpPr txBox="1"/>
          <p:nvPr/>
        </p:nvSpPr>
        <p:spPr>
          <a:xfrm>
            <a:off x="1259632" y="1541689"/>
            <a:ext cx="1728192" cy="3456384"/>
          </a:xfrm>
          <a:prstGeom prst="rect">
            <a:avLst/>
          </a:prstGeom>
          <a:noFill/>
        </p:spPr>
        <p:txBody>
          <a:bodyPr wrap="square" lIns="0" tIns="0" rIns="0" bIns="0" rtlCol="0">
            <a:noAutofit/>
          </a:bodyPr>
          <a:lstStyle/>
          <a:p>
            <a:r>
              <a:rPr lang="de-CH" dirty="0">
                <a:solidFill>
                  <a:srgbClr val="FFFFFF"/>
                </a:solidFill>
              </a:rPr>
              <a:t>Sie schreiben nicht von Anfang bis Ende, sondern einmal an diesem, einmal an jenem Textteil. Zwischendurch unterbrechen Sie das Schreiben auch ganz, um erst einmal weitere Informationen zu recherchieren. Motto: Springen und Sammeln</a:t>
            </a:r>
          </a:p>
        </p:txBody>
      </p:sp>
      <p:sp>
        <p:nvSpPr>
          <p:cNvPr id="3" name="Textfeld 2"/>
          <p:cNvSpPr txBox="1"/>
          <p:nvPr/>
        </p:nvSpPr>
        <p:spPr>
          <a:xfrm>
            <a:off x="431800" y="6237288"/>
            <a:ext cx="8604696" cy="216048"/>
          </a:xfrm>
          <a:prstGeom prst="rect">
            <a:avLst/>
          </a:prstGeom>
          <a:noFill/>
        </p:spPr>
        <p:txBody>
          <a:bodyPr wrap="square" lIns="0" tIns="0" rIns="0" bIns="0" rtlCol="0">
            <a:noAutofit/>
          </a:bodyPr>
          <a:lstStyle/>
          <a:p>
            <a:r>
              <a:rPr lang="de-CH" sz="800" dirty="0">
                <a:hlinkClick r:id="rId3"/>
              </a:rPr>
              <a:t>https://www.flickr.com/photos/thartz00/4847417509/in/photolist-8omhkX-rksQLR-8opUQb-5QjZw-8omCTF-8omsBg-iiEtfF-8EW2Z1-qUPGF2-dXcPyP-H6zDgc-7SrRAw-8opf3u-8ESRmV-8Ci9uT-8p2py2-kjQiui-8ESJ1X-U4Vg9U-8EVVsb-8FCKKW-8Fzkvi-8omHfa-8ESMRa-98RCtP-8ybgjE-afNR9W-8EVVLW-8ESSs8-6Ka9HX-ifaXfz-8Ttxy-bHBqWK-bsS5dC-E6aviP-9A3fb1-egUUB4-8EW1o1-8EVUMf-8opfg7-8ESS5x-8ESLn8-8EVV73-8omEcp-8EVZco-8p5xtY-8omgNP-8Fzwye-8EW259-8ESHHr</a:t>
            </a:r>
            <a:endParaRPr lang="de-CH" sz="800" dirty="0"/>
          </a:p>
        </p:txBody>
      </p:sp>
    </p:spTree>
    <p:extLst>
      <p:ext uri="{BB962C8B-B14F-4D97-AF65-F5344CB8AC3E}">
        <p14:creationId xmlns:p14="http://schemas.microsoft.com/office/powerpoint/2010/main" val="250195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Goldgräber*in</a:t>
            </a:r>
            <a:endParaRPr lang="de-CH" dirty="0"/>
          </a:p>
        </p:txBody>
      </p:sp>
      <p:pic>
        <p:nvPicPr>
          <p:cNvPr id="7" name="Inhaltsplatzhalter 6"/>
          <p:cNvPicPr>
            <a:picLocks noGrp="1" noChangeAspect="1"/>
          </p:cNvPicPr>
          <p:nvPr>
            <p:ph idx="1"/>
          </p:nvPr>
        </p:nvPicPr>
        <p:blipFill>
          <a:blip r:embed="rId2"/>
          <a:stretch>
            <a:fillRect/>
          </a:stretch>
        </p:blipFill>
        <p:spPr>
          <a:xfrm>
            <a:off x="1301426" y="1167875"/>
            <a:ext cx="6288617" cy="4716463"/>
          </a:xfrm>
          <a:prstGeom prst="rect">
            <a:avLst/>
          </a:prstGeom>
        </p:spPr>
      </p:pic>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5</a:t>
            </a:fld>
            <a:endParaRPr lang="de-CH" dirty="0"/>
          </a:p>
        </p:txBody>
      </p:sp>
      <p:sp>
        <p:nvSpPr>
          <p:cNvPr id="10" name="Textfeld 9"/>
          <p:cNvSpPr txBox="1"/>
          <p:nvPr/>
        </p:nvSpPr>
        <p:spPr>
          <a:xfrm>
            <a:off x="1403648" y="1973887"/>
            <a:ext cx="2520280" cy="4536504"/>
          </a:xfrm>
          <a:prstGeom prst="rect">
            <a:avLst/>
          </a:prstGeom>
          <a:noFill/>
        </p:spPr>
        <p:txBody>
          <a:bodyPr wrap="square" lIns="0" tIns="0" rIns="0" bIns="0" rtlCol="0">
            <a:noAutofit/>
          </a:bodyPr>
          <a:lstStyle/>
          <a:p>
            <a:pPr>
              <a:lnSpc>
                <a:spcPts val="2200"/>
              </a:lnSpc>
            </a:pPr>
            <a:r>
              <a:rPr lang="de-CH" dirty="0">
                <a:solidFill>
                  <a:srgbClr val="FFFFFF"/>
                </a:solidFill>
              </a:rPr>
              <a:t>Sie machen sich am liebsten einen Plan, bevor Sie mit dem Schreiben beginnen und folgen diesem Plan während Sie schreiben. Motto: Mit der Schatzkarte in der Hand in der Tiefe schürfen, auf der Suche nach dem «perfekten» Text</a:t>
            </a:r>
          </a:p>
          <a:p>
            <a:pPr>
              <a:lnSpc>
                <a:spcPts val="2200"/>
              </a:lnSpc>
            </a:pPr>
            <a:endParaRPr lang="de-CH" dirty="0"/>
          </a:p>
        </p:txBody>
      </p:sp>
      <p:sp>
        <p:nvSpPr>
          <p:cNvPr id="3" name="Textfeld 2"/>
          <p:cNvSpPr txBox="1"/>
          <p:nvPr/>
        </p:nvSpPr>
        <p:spPr>
          <a:xfrm>
            <a:off x="431800" y="6093296"/>
            <a:ext cx="8316664" cy="288032"/>
          </a:xfrm>
          <a:prstGeom prst="rect">
            <a:avLst/>
          </a:prstGeom>
          <a:noFill/>
        </p:spPr>
        <p:txBody>
          <a:bodyPr wrap="square" lIns="0" tIns="0" rIns="0" bIns="0" rtlCol="0">
            <a:noAutofit/>
          </a:bodyPr>
          <a:lstStyle/>
          <a:p>
            <a:r>
              <a:rPr lang="de-CH" sz="800" dirty="0">
                <a:hlinkClick r:id="rId3"/>
              </a:rPr>
              <a:t>https://www.flickr.com/photos/natecull/2876115/in/photolist-fJYc-2gExG6z-RYtkRn-2a3TkjW-PbFBYU-HtouWi-3LEa1J-KvJYgr-SxQ9t5-Fkzu5b-pPRsPp-KvJYuc-xVoZXr-io84p8-L2V7YW-iGxMXE-FjyQYY-iGuuTo-EPfsoG-EPoZ8F-L2X8wf-FCP1AZ-EPeA4o-3LzMpi-FCMAar-ANYNKt-6k4KBD-EqaV2Q-oT85zQ-2aAiTRU-hMoiQm-97aM64-patPKF-FGnw6o-iQf2LM-3LzJRV-nkqCRz-pxzp7W-LtjVkn-LiUueQ-q7mu99-KwxHY6-bJyWNM-Wpk4oh-AeuChD-TRzk1Y-28zTm8R-29GcVQR-4kxttG-io3XrU</a:t>
            </a:r>
            <a:endParaRPr lang="de-CH" sz="800" dirty="0"/>
          </a:p>
        </p:txBody>
      </p:sp>
    </p:spTree>
    <p:extLst>
      <p:ext uri="{BB962C8B-B14F-4D97-AF65-F5344CB8AC3E}">
        <p14:creationId xmlns:p14="http://schemas.microsoft.com/office/powerpoint/2010/main" val="283775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Zehnkämpfer*in</a:t>
            </a:r>
            <a:endParaRPr lang="de-CH"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2441" y="1520825"/>
            <a:ext cx="7079118" cy="4716463"/>
          </a:xfrm>
        </p:spPr>
      </p:pic>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6</a:t>
            </a:fld>
            <a:endParaRPr lang="de-CH" dirty="0"/>
          </a:p>
        </p:txBody>
      </p:sp>
      <p:sp>
        <p:nvSpPr>
          <p:cNvPr id="8" name="Textfeld 7"/>
          <p:cNvSpPr txBox="1"/>
          <p:nvPr/>
        </p:nvSpPr>
        <p:spPr>
          <a:xfrm>
            <a:off x="1187624" y="1628800"/>
            <a:ext cx="3240360" cy="4248472"/>
          </a:xfrm>
          <a:prstGeom prst="rect">
            <a:avLst/>
          </a:prstGeom>
          <a:noFill/>
        </p:spPr>
        <p:txBody>
          <a:bodyPr wrap="square" lIns="0" tIns="0" rIns="0" bIns="0" rtlCol="0">
            <a:noAutofit/>
          </a:bodyPr>
          <a:lstStyle/>
          <a:p>
            <a:pPr>
              <a:lnSpc>
                <a:spcPts val="2200"/>
              </a:lnSpc>
            </a:pPr>
            <a:r>
              <a:rPr lang="de-CH" dirty="0">
                <a:solidFill>
                  <a:srgbClr val="FFFFFF"/>
                </a:solidFill>
              </a:rPr>
              <a:t>Sie schreiben Ihre Texte in mehreren Versionen: Sie legen Ihre Textanfänge oder Textteile oft mehrmals weg und schreiben sie dann neu.</a:t>
            </a:r>
          </a:p>
        </p:txBody>
      </p:sp>
      <p:sp>
        <p:nvSpPr>
          <p:cNvPr id="3" name="Textfeld 2"/>
          <p:cNvSpPr txBox="1"/>
          <p:nvPr/>
        </p:nvSpPr>
        <p:spPr>
          <a:xfrm>
            <a:off x="395536" y="6237288"/>
            <a:ext cx="8640960" cy="144040"/>
          </a:xfrm>
          <a:prstGeom prst="rect">
            <a:avLst/>
          </a:prstGeom>
          <a:noFill/>
        </p:spPr>
        <p:txBody>
          <a:bodyPr wrap="square" lIns="0" tIns="0" rIns="0" bIns="0" rtlCol="0">
            <a:noAutofit/>
          </a:bodyPr>
          <a:lstStyle/>
          <a:p>
            <a:r>
              <a:rPr lang="de-CH" sz="800" dirty="0">
                <a:hlinkClick r:id="rId3"/>
              </a:rPr>
              <a:t>https://www.flickr.com/photos/28687957@N07/4615268108/in/photolist-82Qsq5-HuACaK-4MnC6J-8Xc4hZ-4MnCvw-5oxPEQ-cDA9ph-4Miokx-cDA9ty-smw5ec-rGaBSg-rGaAHT-4MnzV1-4Mnzo1-sAFv3A-bvoVU7-av8pr3-av8oyb-bvoKJo-bJiHg8-bvoVRL-av8oUY-bvoVHf-bvoVEJ-bJix8D-av5Xdt-bvoVC1-av8pCY-bvoKSC-bJiHii-av8CEm-bJixgv-av5Hon-av8CEb-bJixvK-bJix6B-av8pow-bvoKA3-av8pBy-bvoVQf-bvoVDq-bJiHj8-av8p49-bJixia-av5HeP-av8pCd-bJiHe2-av8pqC-av8pkA-bJixjZ</a:t>
            </a:r>
            <a:endParaRPr lang="de-CH" sz="800" dirty="0"/>
          </a:p>
        </p:txBody>
      </p:sp>
    </p:spTree>
    <p:extLst>
      <p:ext uri="{BB962C8B-B14F-4D97-AF65-F5344CB8AC3E}">
        <p14:creationId xmlns:p14="http://schemas.microsoft.com/office/powerpoint/2010/main" val="73874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Schreibtypen.</a:t>
            </a: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7</a:t>
            </a:fld>
            <a:endParaRPr lang="de-CH" dirty="0"/>
          </a:p>
        </p:txBody>
      </p:sp>
      <p:graphicFrame>
        <p:nvGraphicFramePr>
          <p:cNvPr id="8" name="Tabelle 7"/>
          <p:cNvGraphicFramePr>
            <a:graphicFrameLocks noGrp="1"/>
          </p:cNvGraphicFramePr>
          <p:nvPr>
            <p:extLst>
              <p:ext uri="{D42A27DB-BD31-4B8C-83A1-F6EECF244321}">
                <p14:modId xmlns:p14="http://schemas.microsoft.com/office/powerpoint/2010/main" val="2347850258"/>
              </p:ext>
            </p:extLst>
          </p:nvPr>
        </p:nvGraphicFramePr>
        <p:xfrm>
          <a:off x="1518338" y="908720"/>
          <a:ext cx="6096000" cy="488188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3075165518"/>
                    </a:ext>
                  </a:extLst>
                </a:gridCol>
                <a:gridCol w="3048000">
                  <a:extLst>
                    <a:ext uri="{9D8B030D-6E8A-4147-A177-3AD203B41FA5}">
                      <a16:colId xmlns:a16="http://schemas.microsoft.com/office/drawing/2014/main" val="1739841416"/>
                    </a:ext>
                  </a:extLst>
                </a:gridCol>
              </a:tblGrid>
              <a:tr h="370840">
                <a:tc>
                  <a:txBody>
                    <a:bodyPr/>
                    <a:lstStyle/>
                    <a:p>
                      <a:r>
                        <a:rPr lang="de-CH" dirty="0" err="1" smtClean="0"/>
                        <a:t>Strukturschaffer</a:t>
                      </a:r>
                      <a:r>
                        <a:rPr lang="de-CH" dirty="0" smtClean="0"/>
                        <a:t>*in</a:t>
                      </a:r>
                      <a:endParaRPr lang="de-CH" dirty="0"/>
                    </a:p>
                  </a:txBody>
                  <a:tcPr/>
                </a:tc>
                <a:tc>
                  <a:txBody>
                    <a:bodyPr/>
                    <a:lstStyle/>
                    <a:p>
                      <a:r>
                        <a:rPr lang="de-CH" dirty="0" err="1" smtClean="0"/>
                        <a:t>Strukturfolger</a:t>
                      </a:r>
                      <a:r>
                        <a:rPr lang="de-CH" dirty="0" smtClean="0"/>
                        <a:t>*in</a:t>
                      </a:r>
                      <a:endParaRPr lang="de-CH" dirty="0"/>
                    </a:p>
                  </a:txBody>
                  <a:tcPr/>
                </a:tc>
                <a:extLst>
                  <a:ext uri="{0D108BD9-81ED-4DB2-BD59-A6C34878D82A}">
                    <a16:rowId xmlns:a16="http://schemas.microsoft.com/office/drawing/2014/main" val="4232899216"/>
                  </a:ext>
                </a:extLst>
              </a:tr>
              <a:tr h="370840">
                <a:tc>
                  <a:txBody>
                    <a:bodyPr/>
                    <a:lstStyle/>
                    <a:p>
                      <a:r>
                        <a:rPr lang="de-CH" sz="1400" dirty="0" smtClean="0"/>
                        <a:t>Schreibhandeln ist darauf ausgerichtet, so schnell wie möglich Text zu produzieren</a:t>
                      </a:r>
                      <a:endParaRPr lang="de-CH" sz="1400" dirty="0"/>
                    </a:p>
                  </a:txBody>
                  <a:tcPr/>
                </a:tc>
                <a:tc>
                  <a:txBody>
                    <a:bodyPr/>
                    <a:lstStyle/>
                    <a:p>
                      <a:r>
                        <a:rPr lang="de-CH" sz="1400" dirty="0" smtClean="0"/>
                        <a:t>Schreibhandeln ist</a:t>
                      </a:r>
                      <a:r>
                        <a:rPr lang="de-CH" sz="1400" baseline="0" dirty="0" smtClean="0"/>
                        <a:t> darauf ausgerichtet, so früh wie möglich im Arbeitsprozess eine Textstruktur anzulegen und dieser im weiteren Verlauf der Textproduktion zu folgen</a:t>
                      </a:r>
                      <a:endParaRPr lang="de-CH" sz="1400" dirty="0"/>
                    </a:p>
                  </a:txBody>
                  <a:tcPr/>
                </a:tc>
                <a:extLst>
                  <a:ext uri="{0D108BD9-81ED-4DB2-BD59-A6C34878D82A}">
                    <a16:rowId xmlns:a16="http://schemas.microsoft.com/office/drawing/2014/main" val="901519727"/>
                  </a:ext>
                </a:extLst>
              </a:tr>
              <a:tr h="370840">
                <a:tc>
                  <a:txBody>
                    <a:bodyPr/>
                    <a:lstStyle/>
                    <a:p>
                      <a:r>
                        <a:rPr lang="de-CH" sz="1400" dirty="0" smtClean="0"/>
                        <a:t>Textstruktur kristallisiert sich sukzessive während des Schreibens heraus</a:t>
                      </a:r>
                      <a:endParaRPr lang="de-CH" sz="1400" dirty="0"/>
                    </a:p>
                  </a:txBody>
                  <a:tcPr/>
                </a:tc>
                <a:tc>
                  <a:txBody>
                    <a:bodyPr/>
                    <a:lstStyle/>
                    <a:p>
                      <a:r>
                        <a:rPr lang="de-CH" sz="1400" dirty="0" smtClean="0"/>
                        <a:t>Ist tendenziell auf planvolles, kontrolliertes Handeln bedacht</a:t>
                      </a:r>
                      <a:r>
                        <a:rPr lang="de-CH" sz="1400" baseline="0" dirty="0" smtClean="0"/>
                        <a:t> </a:t>
                      </a:r>
                      <a:endParaRPr lang="de-CH" sz="1400" dirty="0"/>
                    </a:p>
                  </a:txBody>
                  <a:tcPr/>
                </a:tc>
                <a:extLst>
                  <a:ext uri="{0D108BD9-81ED-4DB2-BD59-A6C34878D82A}">
                    <a16:rowId xmlns:a16="http://schemas.microsoft.com/office/drawing/2014/main" val="243166144"/>
                  </a:ext>
                </a:extLst>
              </a:tr>
              <a:tr h="370840">
                <a:tc>
                  <a:txBody>
                    <a:bodyPr/>
                    <a:lstStyle/>
                    <a:p>
                      <a:r>
                        <a:rPr lang="de-CH" sz="1400" dirty="0" smtClean="0"/>
                        <a:t>Neigt dazu, schon frühzeitig im Arbeitsprozess drauflos zu schreiben</a:t>
                      </a:r>
                      <a:endParaRPr lang="de-CH" sz="1400" dirty="0"/>
                    </a:p>
                  </a:txBody>
                  <a:tcPr/>
                </a:tc>
                <a:tc>
                  <a:txBody>
                    <a:bodyPr/>
                    <a:lstStyle/>
                    <a:p>
                      <a:r>
                        <a:rPr lang="de-CH" sz="1400" dirty="0" smtClean="0"/>
                        <a:t>Übernimmt</a:t>
                      </a:r>
                      <a:r>
                        <a:rPr lang="de-CH" sz="1400" baseline="0" dirty="0" smtClean="0"/>
                        <a:t> gerne Textstrukturen aus der Lektüre bzw. entwickelt eigene strukturelle Vorstellungen durch Mindmap oder Gliederung</a:t>
                      </a:r>
                      <a:endParaRPr lang="de-CH" sz="1400" dirty="0"/>
                    </a:p>
                  </a:txBody>
                  <a:tcPr/>
                </a:tc>
                <a:extLst>
                  <a:ext uri="{0D108BD9-81ED-4DB2-BD59-A6C34878D82A}">
                    <a16:rowId xmlns:a16="http://schemas.microsoft.com/office/drawing/2014/main" val="3866239447"/>
                  </a:ext>
                </a:extLst>
              </a:tr>
              <a:tr h="370840">
                <a:tc>
                  <a:txBody>
                    <a:bodyPr/>
                    <a:lstStyle/>
                    <a:p>
                      <a:r>
                        <a:rPr lang="de-CH" sz="1400" dirty="0" smtClean="0"/>
                        <a:t>Produziert viel Text, um die angeeigneten Informationen zu verarbeiten</a:t>
                      </a:r>
                      <a:endParaRPr lang="de-CH" sz="1400" dirty="0"/>
                    </a:p>
                  </a:txBody>
                  <a:tcPr/>
                </a:tc>
                <a:tc>
                  <a:txBody>
                    <a:bodyPr/>
                    <a:lstStyle/>
                    <a:p>
                      <a:r>
                        <a:rPr lang="de-CH" sz="1400" dirty="0" smtClean="0"/>
                        <a:t>Durch die früh im Arbeitsprozess etablierten Strukturen wirkt sein Handeln organisiert und effizient</a:t>
                      </a:r>
                      <a:endParaRPr lang="de-CH" sz="1400" dirty="0"/>
                    </a:p>
                  </a:txBody>
                  <a:tcPr/>
                </a:tc>
                <a:extLst>
                  <a:ext uri="{0D108BD9-81ED-4DB2-BD59-A6C34878D82A}">
                    <a16:rowId xmlns:a16="http://schemas.microsoft.com/office/drawing/2014/main" val="2703882851"/>
                  </a:ext>
                </a:extLst>
              </a:tr>
              <a:tr h="370840">
                <a:tc>
                  <a:txBody>
                    <a:bodyPr/>
                    <a:lstStyle/>
                    <a:p>
                      <a:r>
                        <a:rPr lang="de-CH" sz="1400" dirty="0" smtClean="0"/>
                        <a:t>Verfasst beim Schreiben eines akademischen Textes die Einleitung oft erst nach der Fertigstellung des Haupttextes</a:t>
                      </a:r>
                      <a:endParaRPr lang="de-CH" sz="1400" dirty="0"/>
                    </a:p>
                  </a:txBody>
                  <a:tcPr/>
                </a:tc>
                <a:tc>
                  <a:txBody>
                    <a:bodyPr/>
                    <a:lstStyle/>
                    <a:p>
                      <a:r>
                        <a:rPr lang="de-CH" sz="1400" dirty="0" smtClean="0"/>
                        <a:t>Kann</a:t>
                      </a:r>
                      <a:r>
                        <a:rPr lang="de-CH" sz="1400" baseline="0" dirty="0" smtClean="0"/>
                        <a:t> </a:t>
                      </a:r>
                      <a:r>
                        <a:rPr lang="de-CH" sz="1400" dirty="0" smtClean="0"/>
                        <a:t>Einleitung und Schluss eines akademischen Textes noch vor dem Erstentwurf des Haupttextes verfassen</a:t>
                      </a:r>
                      <a:endParaRPr lang="de-CH" sz="1400" dirty="0"/>
                    </a:p>
                  </a:txBody>
                  <a:tcPr/>
                </a:tc>
                <a:extLst>
                  <a:ext uri="{0D108BD9-81ED-4DB2-BD59-A6C34878D82A}">
                    <a16:rowId xmlns:a16="http://schemas.microsoft.com/office/drawing/2014/main" val="1662647648"/>
                  </a:ext>
                </a:extLst>
              </a:tr>
            </a:tbl>
          </a:graphicData>
        </a:graphic>
      </p:graphicFrame>
      <p:sp>
        <p:nvSpPr>
          <p:cNvPr id="9" name="Textfeld 8"/>
          <p:cNvSpPr txBox="1"/>
          <p:nvPr/>
        </p:nvSpPr>
        <p:spPr>
          <a:xfrm>
            <a:off x="1835696" y="5949280"/>
            <a:ext cx="5645950" cy="208332"/>
          </a:xfrm>
          <a:prstGeom prst="rect">
            <a:avLst/>
          </a:prstGeom>
          <a:noFill/>
        </p:spPr>
        <p:txBody>
          <a:bodyPr wrap="square" lIns="0" tIns="0" rIns="0" bIns="0" rtlCol="0">
            <a:noAutofit/>
          </a:bodyPr>
          <a:lstStyle/>
          <a:p>
            <a:r>
              <a:rPr lang="de-CH" sz="800" dirty="0" smtClean="0"/>
              <a:t>(Quelle: Bräuer, 2014. S. 262f. In: </a:t>
            </a:r>
            <a:r>
              <a:rPr lang="de-CH" sz="800" dirty="0"/>
              <a:t>Sennewald, Nadja, </a:t>
            </a:r>
            <a:r>
              <a:rPr lang="de-CH" sz="800" dirty="0" err="1"/>
              <a:t>and</a:t>
            </a:r>
            <a:r>
              <a:rPr lang="de-CH" sz="800" dirty="0"/>
              <a:t> Stephanie </a:t>
            </a:r>
            <a:r>
              <a:rPr lang="de-CH" sz="800" dirty="0" err="1"/>
              <a:t>Dreyfürst</a:t>
            </a:r>
            <a:r>
              <a:rPr lang="de-CH" sz="800" dirty="0"/>
              <a:t>, </a:t>
            </a:r>
            <a:r>
              <a:rPr lang="de-CH" sz="800" dirty="0" err="1"/>
              <a:t>eds</a:t>
            </a:r>
            <a:r>
              <a:rPr lang="de-CH" sz="800" dirty="0"/>
              <a:t>. </a:t>
            </a:r>
            <a:r>
              <a:rPr lang="de-CH" sz="800" i="1" dirty="0"/>
              <a:t>Schreiben: Grundlagentexte zur Theorie, Didaktik und Beratung</a:t>
            </a:r>
            <a:r>
              <a:rPr lang="de-CH" sz="800" dirty="0"/>
              <a:t>. UTB, 2014.</a:t>
            </a:r>
            <a:r>
              <a:rPr lang="de-CH" sz="800" dirty="0" smtClean="0"/>
              <a:t>)</a:t>
            </a:r>
            <a:endParaRPr lang="de-CH" sz="800" dirty="0"/>
          </a:p>
        </p:txBody>
      </p:sp>
    </p:spTree>
    <p:extLst>
      <p:ext uri="{BB962C8B-B14F-4D97-AF65-F5344CB8AC3E}">
        <p14:creationId xmlns:p14="http://schemas.microsoft.com/office/powerpoint/2010/main" val="344401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Schreibtypen.</a:t>
            </a:r>
            <a:endParaRPr lang="de-CH" dirty="0"/>
          </a:p>
        </p:txBody>
      </p:sp>
      <p:sp>
        <p:nvSpPr>
          <p:cNvPr id="3" name="Inhaltsplatzhalter 2"/>
          <p:cNvSpPr>
            <a:spLocks noGrp="1"/>
          </p:cNvSpPr>
          <p:nvPr>
            <p:ph idx="1"/>
          </p:nvPr>
        </p:nvSpPr>
        <p:spPr/>
        <p:txBody>
          <a:bodyPr/>
          <a:lstStyle/>
          <a:p>
            <a:pPr algn="ctr"/>
            <a:r>
              <a:rPr lang="de-CH" dirty="0" err="1" smtClean="0"/>
              <a:t>Strukturschaffer</a:t>
            </a:r>
            <a:r>
              <a:rPr lang="de-CH" dirty="0" smtClean="0"/>
              <a:t>*in				</a:t>
            </a:r>
            <a:r>
              <a:rPr lang="de-CH" dirty="0" err="1" smtClean="0"/>
              <a:t>Strukturfolger</a:t>
            </a:r>
            <a:r>
              <a:rPr lang="de-CH" dirty="0" smtClean="0"/>
              <a:t>*in</a:t>
            </a:r>
          </a:p>
          <a:p>
            <a:pPr algn="ctr"/>
            <a:endParaRPr lang="de-CH" dirty="0"/>
          </a:p>
          <a:p>
            <a:pPr algn="ctr"/>
            <a:endParaRPr lang="de-CH" dirty="0" smtClean="0"/>
          </a:p>
          <a:p>
            <a:pPr algn="ct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8</a:t>
            </a:fld>
            <a:endParaRPr lang="de-CH"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060848"/>
            <a:ext cx="2569482" cy="3888000"/>
          </a:xfrm>
          <a:prstGeom prst="rect">
            <a:avLst/>
          </a:prstGeom>
          <a:ln>
            <a:solidFill>
              <a:schemeClr val="tx1"/>
            </a:solidFill>
          </a:ln>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851" y="2060848"/>
            <a:ext cx="2871471" cy="3852000"/>
          </a:xfrm>
          <a:prstGeom prst="rect">
            <a:avLst/>
          </a:prstGeom>
          <a:ln>
            <a:solidFill>
              <a:schemeClr val="tx1"/>
            </a:solidFill>
          </a:ln>
        </p:spPr>
      </p:pic>
      <p:sp>
        <p:nvSpPr>
          <p:cNvPr id="9" name="Textfeld 8"/>
          <p:cNvSpPr txBox="1"/>
          <p:nvPr/>
        </p:nvSpPr>
        <p:spPr>
          <a:xfrm>
            <a:off x="467544" y="6021288"/>
            <a:ext cx="3456384" cy="214898"/>
          </a:xfrm>
          <a:prstGeom prst="rect">
            <a:avLst/>
          </a:prstGeom>
          <a:noFill/>
        </p:spPr>
        <p:txBody>
          <a:bodyPr wrap="square" lIns="0" tIns="0" rIns="0" bIns="0" rtlCol="0">
            <a:noAutofit/>
          </a:bodyPr>
          <a:lstStyle/>
          <a:p>
            <a:r>
              <a:rPr lang="de-CH" sz="800" dirty="0" smtClean="0"/>
              <a:t>Quelle</a:t>
            </a:r>
            <a:r>
              <a:rPr lang="de-CH" sz="800" dirty="0"/>
              <a:t>: Ledl, Andreas. </a:t>
            </a:r>
            <a:r>
              <a:rPr lang="de-CH" sz="800" i="1" dirty="0"/>
              <a:t>Eine Theologie des lebenslangen Lernens: Studien zum pädagogischen Epochenwandel bei Luther</a:t>
            </a:r>
            <a:r>
              <a:rPr lang="de-CH" sz="800" dirty="0"/>
              <a:t>. Vol. 24. LIT Verlag Münster, </a:t>
            </a:r>
            <a:r>
              <a:rPr lang="de-CH" sz="800" dirty="0" smtClean="0"/>
              <a:t>2006.</a:t>
            </a:r>
            <a:endParaRPr lang="de-CH" sz="800" dirty="0"/>
          </a:p>
          <a:p>
            <a:pPr>
              <a:lnSpc>
                <a:spcPts val="2200"/>
              </a:lnSpc>
            </a:pPr>
            <a:r>
              <a:rPr lang="de-CH" sz="1100" dirty="0" smtClean="0"/>
              <a:t> </a:t>
            </a:r>
            <a:endParaRPr lang="de-CH" sz="1100" dirty="0"/>
          </a:p>
        </p:txBody>
      </p:sp>
      <p:sp>
        <p:nvSpPr>
          <p:cNvPr id="10" name="Rechteck 9"/>
          <p:cNvSpPr/>
          <p:nvPr/>
        </p:nvSpPr>
        <p:spPr>
          <a:xfrm>
            <a:off x="4860032" y="5912848"/>
            <a:ext cx="4572000" cy="584775"/>
          </a:xfrm>
          <a:prstGeom prst="rect">
            <a:avLst/>
          </a:prstGeom>
        </p:spPr>
        <p:txBody>
          <a:bodyPr>
            <a:spAutoFit/>
          </a:bodyPr>
          <a:lstStyle/>
          <a:p>
            <a:r>
              <a:rPr lang="de-CH" sz="800" dirty="0"/>
              <a:t>Quelle</a:t>
            </a:r>
            <a:r>
              <a:rPr lang="de-CH" sz="800" dirty="0" smtClean="0"/>
              <a:t>: Bernstorff</a:t>
            </a:r>
            <a:r>
              <a:rPr lang="de-CH" sz="800" dirty="0"/>
              <a:t>, Florian. </a:t>
            </a:r>
            <a:r>
              <a:rPr lang="de-CH" sz="800" i="1" dirty="0"/>
              <a:t>Darwin, Darwinismus und Moralpädagogik: zu den ideengeschichtlichen Voraussetzungen des Darwinismus und seiner Rezeption im deutschsprachigen pädagogischen Diskurs des späten 19. Jahrhunderts</a:t>
            </a:r>
            <a:r>
              <a:rPr lang="de-CH" sz="800" dirty="0"/>
              <a:t>. Julius </a:t>
            </a:r>
            <a:r>
              <a:rPr lang="de-CH" sz="800" dirty="0" err="1"/>
              <a:t>Klinkhardt</a:t>
            </a:r>
            <a:r>
              <a:rPr lang="de-CH" sz="800" dirty="0"/>
              <a:t>, 2009.</a:t>
            </a:r>
          </a:p>
        </p:txBody>
      </p:sp>
    </p:spTree>
    <p:extLst>
      <p:ext uri="{BB962C8B-B14F-4D97-AF65-F5344CB8AC3E}">
        <p14:creationId xmlns:p14="http://schemas.microsoft.com/office/powerpoint/2010/main" val="213298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Schreibtypen.</a:t>
            </a:r>
            <a:endParaRPr lang="de-CH" dirty="0"/>
          </a:p>
        </p:txBody>
      </p:sp>
      <p:sp>
        <p:nvSpPr>
          <p:cNvPr id="3" name="Inhaltsplatzhalter 2"/>
          <p:cNvSpPr>
            <a:spLocks noGrp="1"/>
          </p:cNvSpPr>
          <p:nvPr>
            <p:ph idx="1"/>
          </p:nvPr>
        </p:nvSpPr>
        <p:spPr/>
        <p:txBody>
          <a:bodyPr/>
          <a:lstStyle/>
          <a:p>
            <a:pPr algn="ctr"/>
            <a:r>
              <a:rPr lang="de-CH" dirty="0" err="1" smtClean="0"/>
              <a:t>Strukturschaffer</a:t>
            </a:r>
            <a:r>
              <a:rPr lang="de-CH" dirty="0" smtClean="0"/>
              <a:t>*in				</a:t>
            </a:r>
            <a:r>
              <a:rPr lang="de-CH" dirty="0" err="1" smtClean="0"/>
              <a:t>Strukturfolger</a:t>
            </a:r>
            <a:r>
              <a:rPr lang="de-CH" dirty="0" smtClean="0"/>
              <a:t>*in</a:t>
            </a:r>
          </a:p>
          <a:p>
            <a:pPr algn="ctr"/>
            <a:endParaRPr lang="de-CH" dirty="0"/>
          </a:p>
          <a:p>
            <a:pPr algn="ctr"/>
            <a:endParaRPr lang="de-CH" dirty="0" smtClean="0"/>
          </a:p>
          <a:p>
            <a:pPr algn="ctr"/>
            <a:endParaRPr lang="de-CH" dirty="0"/>
          </a:p>
        </p:txBody>
      </p:sp>
      <p:sp>
        <p:nvSpPr>
          <p:cNvPr id="5" name="Fußzeilenplatzhalter 4"/>
          <p:cNvSpPr>
            <a:spLocks noGrp="1"/>
          </p:cNvSpPr>
          <p:nvPr>
            <p:ph type="ftr" sz="quarter" idx="11"/>
          </p:nvPr>
        </p:nvSpPr>
        <p:spPr/>
        <p:txBody>
          <a:bodyPr/>
          <a:lstStyle/>
          <a:p>
            <a:pPr algn="r"/>
            <a:r>
              <a:rPr lang="de-CH" smtClean="0"/>
              <a:t>Universität Basel</a:t>
            </a:r>
            <a:endParaRPr lang="de-CH" dirty="0"/>
          </a:p>
        </p:txBody>
      </p:sp>
      <p:sp>
        <p:nvSpPr>
          <p:cNvPr id="6" name="Foliennummernplatzhalter 5"/>
          <p:cNvSpPr>
            <a:spLocks noGrp="1"/>
          </p:cNvSpPr>
          <p:nvPr>
            <p:ph type="sldNum" sz="quarter" idx="12"/>
          </p:nvPr>
        </p:nvSpPr>
        <p:spPr/>
        <p:txBody>
          <a:bodyPr/>
          <a:lstStyle/>
          <a:p>
            <a:fld id="{B3811826-9277-4232-A2B5-17D05DFC7392}" type="slidenum">
              <a:rPr lang="de-CH" smtClean="0"/>
              <a:pPr/>
              <a:t>9</a:t>
            </a:fld>
            <a:endParaRPr lang="de-CH" dirty="0"/>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l="6659" t="9410" r="56221" b="63886"/>
          <a:stretch/>
        </p:blipFill>
        <p:spPr>
          <a:xfrm rot="16200000">
            <a:off x="5904322" y="2002861"/>
            <a:ext cx="2988000" cy="2988000"/>
          </a:xfrm>
          <a:prstGeom prst="rect">
            <a:avLst/>
          </a:prstGeom>
        </p:spPr>
      </p:pic>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51968" t="20770" r="7942" b="55080"/>
          <a:stretch/>
        </p:blipFill>
        <p:spPr>
          <a:xfrm rot="5400000">
            <a:off x="539574" y="2420865"/>
            <a:ext cx="2916003" cy="2484000"/>
          </a:xfrm>
          <a:prstGeom prst="rect">
            <a:avLst/>
          </a:prstGeom>
        </p:spPr>
      </p:pic>
    </p:spTree>
    <p:extLst>
      <p:ext uri="{BB962C8B-B14F-4D97-AF65-F5344CB8AC3E}">
        <p14:creationId xmlns:p14="http://schemas.microsoft.com/office/powerpoint/2010/main" val="3883840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_basel_V02_de">
  <a:themeElements>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fontScheme name="Uni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200"/>
          </a:lnSpc>
          <a:defRPr dirty="0"/>
        </a:defPPr>
      </a:lstStyle>
    </a:txDef>
  </a:objectDefaults>
  <a:extraClrSchemeLst>
    <a:extraClrScheme>
      <a:clrScheme name="Uni Basel">
        <a:dk1>
          <a:srgbClr val="000000"/>
        </a:dk1>
        <a:lt1>
          <a:srgbClr val="FFFFFF"/>
        </a:lt1>
        <a:dk2>
          <a:srgbClr val="006E6E"/>
        </a:dk2>
        <a:lt2>
          <a:srgbClr val="BEC3C8"/>
        </a:lt2>
        <a:accent1>
          <a:srgbClr val="A5D7D2"/>
        </a:accent1>
        <a:accent2>
          <a:srgbClr val="1EA5A5"/>
        </a:accent2>
        <a:accent3>
          <a:srgbClr val="2D373C"/>
        </a:accent3>
        <a:accent4>
          <a:srgbClr val="8C9196"/>
        </a:accent4>
        <a:accent5>
          <a:srgbClr val="D20537"/>
        </a:accent5>
        <a:accent6>
          <a:srgbClr val="EB829B"/>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uni_basel_V02_de</Template>
  <TotalTime>0</TotalTime>
  <Words>1015</Words>
  <Application>Microsoft Office PowerPoint</Application>
  <PresentationFormat>Bildschirmpräsentation (4:3)</PresentationFormat>
  <Paragraphs>111</Paragraphs>
  <Slides>15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Georgia</vt:lpstr>
      <vt:lpstr>uni_basel_V02_de</vt:lpstr>
      <vt:lpstr>Welcher Schreibtyp bin ich? (und was bedeutet das für meinen Schreibprozess und meine Art der Textproduktion?)</vt:lpstr>
      <vt:lpstr>Schreibtypentest.</vt:lpstr>
      <vt:lpstr>Abenteurer*in</vt:lpstr>
      <vt:lpstr>Eichhörnchen</vt:lpstr>
      <vt:lpstr>Goldgräber*in</vt:lpstr>
      <vt:lpstr>Zehnkämpfer*in</vt:lpstr>
      <vt:lpstr>Schreibtypen.</vt:lpstr>
      <vt:lpstr>Schreibtypen.</vt:lpstr>
      <vt:lpstr>Schreibtypen.</vt:lpstr>
      <vt:lpstr>Stärken/Schwächen.</vt:lpstr>
      <vt:lpstr>Optimierungsmöglichkeiten.</vt:lpstr>
      <vt:lpstr>Aus der Praxis…</vt:lpstr>
      <vt:lpstr>Aus der Praxis…</vt:lpstr>
      <vt:lpstr>Aus der Praxis…</vt:lpstr>
      <vt:lpstr>Angebote an der Universität Basel.</vt:lpstr>
    </vt:vector>
  </TitlesOfParts>
  <Company>Universität Basel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Titel-/Kapitelfolie, Titel 1 Titel 2</dc:title>
  <dc:creator>Andreas Ledl</dc:creator>
  <cp:lastModifiedBy>Andreas Ledl</cp:lastModifiedBy>
  <cp:revision>61</cp:revision>
  <dcterms:created xsi:type="dcterms:W3CDTF">2016-01-27T07:32:38Z</dcterms:created>
  <dcterms:modified xsi:type="dcterms:W3CDTF">2020-03-12T10:18:28Z</dcterms:modified>
</cp:coreProperties>
</file>